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4" r:id="rId1"/>
  </p:sldMasterIdLst>
  <p:notesMasterIdLst>
    <p:notesMasterId r:id="rId21"/>
  </p:notesMasterIdLst>
  <p:sldIdLst>
    <p:sldId id="617" r:id="rId2"/>
    <p:sldId id="619" r:id="rId3"/>
    <p:sldId id="620" r:id="rId4"/>
    <p:sldId id="618" r:id="rId5"/>
    <p:sldId id="621" r:id="rId6"/>
    <p:sldId id="622" r:id="rId7"/>
    <p:sldId id="623" r:id="rId8"/>
    <p:sldId id="624" r:id="rId9"/>
    <p:sldId id="625" r:id="rId10"/>
    <p:sldId id="626" r:id="rId11"/>
    <p:sldId id="627" r:id="rId12"/>
    <p:sldId id="628" r:id="rId13"/>
    <p:sldId id="629" r:id="rId14"/>
    <p:sldId id="630" r:id="rId15"/>
    <p:sldId id="631" r:id="rId16"/>
    <p:sldId id="632" r:id="rId17"/>
    <p:sldId id="635" r:id="rId18"/>
    <p:sldId id="634" r:id="rId19"/>
    <p:sldId id="637" r:id="rId20"/>
  </p:sldIdLst>
  <p:sldSz cx="9144000" cy="6858000" type="screen4x3"/>
  <p:notesSz cx="6797675" cy="9925050"/>
  <p:defaultTextStyle>
    <a:defPPr>
      <a:defRPr lang="ru-RU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448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62543"/>
    <a:srgbClr val="003087"/>
    <a:srgbClr val="0000FF"/>
    <a:srgbClr val="6C1827"/>
    <a:srgbClr val="06728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BDBED569-4797-4DF1-A0F4-6AAB3CD982D8}" styleName="Светлый стиль 3 - акцент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62" autoAdjust="0"/>
    <p:restoredTop sz="95552" autoAdjust="0"/>
  </p:normalViewPr>
  <p:slideViewPr>
    <p:cSldViewPr>
      <p:cViewPr>
        <p:scale>
          <a:sx n="75" d="100"/>
          <a:sy n="75" d="100"/>
        </p:scale>
        <p:origin x="-1824" y="-414"/>
      </p:cViewPr>
      <p:guideLst>
        <p:guide orient="horz" pos="2448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67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11" tIns="45705" rIns="91411" bIns="45705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2185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49689" y="0"/>
            <a:ext cx="2946400" cy="4967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11" tIns="45705" rIns="91411" bIns="45705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150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9163" y="744538"/>
            <a:ext cx="4959350" cy="37211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2186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451" y="4714955"/>
            <a:ext cx="5438775" cy="44657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11" tIns="45705" rIns="91411" bIns="4570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12186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6735"/>
            <a:ext cx="2946400" cy="4967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11" tIns="45705" rIns="91411" bIns="45705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2186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49689" y="9426735"/>
            <a:ext cx="2946400" cy="4967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11" tIns="45705" rIns="91411" bIns="45705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latin typeface="Arial" charset="0"/>
              </a:defRPr>
            </a:lvl1pPr>
          </a:lstStyle>
          <a:p>
            <a:pPr>
              <a:defRPr/>
            </a:pPr>
            <a:fld id="{49A84EA9-D487-4F06-981E-1838B5534AD8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85842731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uk-UA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B6F084-3CC4-4DA1-AD7C-547274824555}" type="slidenum">
              <a:rPr lang="ru-RU" smtClean="0"/>
              <a:pPr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7491737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uk-UA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B6F084-3CC4-4DA1-AD7C-547274824555}" type="slidenum">
              <a:rPr lang="ru-RU" smtClean="0"/>
              <a:pPr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9008932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uk-UA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B6F084-3CC4-4DA1-AD7C-547274824555}" type="slidenum">
              <a:rPr lang="ru-RU" smtClean="0"/>
              <a:pPr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9008932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uk-UA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B6F084-3CC4-4DA1-AD7C-547274824555}" type="slidenum">
              <a:rPr lang="ru-RU" smtClean="0"/>
              <a:pPr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9008932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uk-UA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B6F084-3CC4-4DA1-AD7C-547274824555}" type="slidenum">
              <a:rPr lang="ru-RU" smtClean="0"/>
              <a:pPr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9008932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uk-UA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B6F084-3CC4-4DA1-AD7C-547274824555}" type="slidenum">
              <a:rPr lang="ru-RU" smtClean="0"/>
              <a:pPr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9008932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uk-UA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B6F084-3CC4-4DA1-AD7C-547274824555}" type="slidenum">
              <a:rPr lang="ru-RU" smtClean="0"/>
              <a:pPr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9008932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uk-UA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B6F084-3CC4-4DA1-AD7C-547274824555}" type="slidenum">
              <a:rPr lang="ru-RU" smtClean="0"/>
              <a:pPr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9008932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uk-UA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B6F084-3CC4-4DA1-AD7C-547274824555}" type="slidenum">
              <a:rPr lang="ru-RU" smtClean="0"/>
              <a:pPr/>
              <a:t>17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9008932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uk-UA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B6F084-3CC4-4DA1-AD7C-547274824555}" type="slidenum">
              <a:rPr lang="ru-RU" smtClean="0"/>
              <a:pPr/>
              <a:t>18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9008932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uk-UA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B6F084-3CC4-4DA1-AD7C-547274824555}" type="slidenum">
              <a:rPr lang="ru-RU" smtClean="0"/>
              <a:pPr/>
              <a:t>19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9008932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uk-UA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B6F084-3CC4-4DA1-AD7C-547274824555}" type="slidenum">
              <a:rPr lang="ru-RU" smtClean="0"/>
              <a:pPr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9008932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uk-UA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B6F084-3CC4-4DA1-AD7C-547274824555}" type="slidenum">
              <a:rPr lang="ru-RU" smtClean="0"/>
              <a:pPr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9008932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uk-UA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B6F084-3CC4-4DA1-AD7C-547274824555}" type="slidenum">
              <a:rPr lang="ru-RU" smtClean="0"/>
              <a:pPr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9008932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uk-UA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B6F084-3CC4-4DA1-AD7C-547274824555}" type="slidenum">
              <a:rPr lang="ru-RU" smtClean="0"/>
              <a:pPr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9008932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uk-UA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B6F084-3CC4-4DA1-AD7C-547274824555}" type="slidenum">
              <a:rPr lang="ru-RU" smtClean="0"/>
              <a:pPr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9008932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uk-UA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B6F084-3CC4-4DA1-AD7C-547274824555}" type="slidenum">
              <a:rPr lang="ru-RU" smtClean="0"/>
              <a:pPr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9008932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uk-UA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B6F084-3CC4-4DA1-AD7C-547274824555}" type="slidenum">
              <a:rPr lang="ru-RU" smtClean="0"/>
              <a:pPr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9008932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uk-UA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B6F084-3CC4-4DA1-AD7C-547274824555}" type="slidenum">
              <a:rPr lang="ru-RU" smtClean="0"/>
              <a:pPr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900893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C186C3-C8C1-45F0-BB33-B77325E414C4}" type="slidenum">
              <a:rPr lang="ru-RU" altLang="en-US" smtClean="0"/>
              <a:pPr>
                <a:defRPr/>
              </a:pPr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4668547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71487C-25F2-4AB9-A95C-4F781771835B}" type="slidenum">
              <a:rPr lang="ru-RU" altLang="en-US" smtClean="0"/>
              <a:pPr>
                <a:defRPr/>
              </a:pPr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11402312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0274BF-A2DF-4D1E-AE1F-8CF8E8036265}" type="slidenum">
              <a:rPr lang="ru-RU" altLang="en-US" smtClean="0"/>
              <a:pPr>
                <a:defRPr/>
              </a:pPr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37780453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D58A38-080C-4F6F-9D77-A7371257D7E4}" type="slidenum">
              <a:rPr lang="ru-RU" altLang="en-US" smtClean="0"/>
              <a:pPr>
                <a:defRPr/>
              </a:pPr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6671288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AC59D9-44A5-48B8-83D3-8EAA5A76355F}" type="slidenum">
              <a:rPr lang="ru-RU" altLang="en-US" smtClean="0"/>
              <a:pPr>
                <a:defRPr/>
              </a:pPr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39328452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2744EC-4359-4DF0-A82C-E43277CD9273}" type="slidenum">
              <a:rPr lang="ru-RU" altLang="en-US" smtClean="0"/>
              <a:pPr>
                <a:defRPr/>
              </a:pPr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19348062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BED42A-3DCA-46EC-8C3F-74D1128E0531}" type="slidenum">
              <a:rPr lang="ru-RU" altLang="en-US" smtClean="0"/>
              <a:pPr>
                <a:defRPr/>
              </a:pPr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27586602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A071A4-3668-4787-88E9-E7CD697D51FF}" type="slidenum">
              <a:rPr lang="ru-RU" altLang="en-US" smtClean="0"/>
              <a:pPr>
                <a:defRPr/>
              </a:pPr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14789844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2BE3F5-5007-4449-96F5-D5F69D32079F}" type="slidenum">
              <a:rPr lang="ru-RU" altLang="en-US" smtClean="0"/>
              <a:pPr>
                <a:defRPr/>
              </a:pPr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14657250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4DD3A4-CE9B-445B-B005-372EACFB83A7}" type="slidenum">
              <a:rPr lang="ru-RU" altLang="en-US" smtClean="0"/>
              <a:pPr>
                <a:defRPr/>
              </a:pPr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8445515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439EE7-61FA-46EB-A93B-40084CDBA0AF}" type="slidenum">
              <a:rPr lang="ru-RU" altLang="en-US" smtClean="0"/>
              <a:pPr>
                <a:defRPr/>
              </a:pPr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10388407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6EDF1FAA-2C47-49DC-8726-28429A206B78}" type="slidenum">
              <a:rPr lang="ru-RU" altLang="en-US" smtClean="0"/>
              <a:pPr>
                <a:defRPr/>
              </a:pPr>
              <a:t>‹#›</a:t>
            </a:fld>
            <a:endParaRPr lang="ru-RU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5" r:id="rId1"/>
    <p:sldLayoutId id="2147483716" r:id="rId2"/>
    <p:sldLayoutId id="2147483717" r:id="rId3"/>
    <p:sldLayoutId id="2147483718" r:id="rId4"/>
    <p:sldLayoutId id="2147483719" r:id="rId5"/>
    <p:sldLayoutId id="2147483720" r:id="rId6"/>
    <p:sldLayoutId id="2147483721" r:id="rId7"/>
    <p:sldLayoutId id="2147483722" r:id="rId8"/>
    <p:sldLayoutId id="2147483723" r:id="rId9"/>
    <p:sldLayoutId id="2147483724" r:id="rId10"/>
    <p:sldLayoutId id="2147483725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2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microsoft.com/office/2007/relationships/hdphoto" Target="../media/hdphoto2.wdp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microsoft.com/office/2007/relationships/hdphoto" Target="../media/hdphoto3.wdp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microsoft.com/office/2007/relationships/hdphoto" Target="../media/hdphoto2.wdp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3" Type="http://schemas.openxmlformats.org/officeDocument/2006/relationships/image" Target="../media/image4.png"/><Relationship Id="rId7" Type="http://schemas.openxmlformats.org/officeDocument/2006/relationships/image" Target="../media/image3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png"/><Relationship Id="rId11" Type="http://schemas.openxmlformats.org/officeDocument/2006/relationships/image" Target="../media/image38.png"/><Relationship Id="rId5" Type="http://schemas.openxmlformats.org/officeDocument/2006/relationships/image" Target="../media/image32.png"/><Relationship Id="rId10" Type="http://schemas.openxmlformats.org/officeDocument/2006/relationships/image" Target="../media/image37.png"/><Relationship Id="rId4" Type="http://schemas.microsoft.com/office/2007/relationships/hdphoto" Target="../media/hdphoto2.wdp"/><Relationship Id="rId9" Type="http://schemas.openxmlformats.org/officeDocument/2006/relationships/image" Target="../media/image3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4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.png"/><Relationship Id="rId5" Type="http://schemas.openxmlformats.org/officeDocument/2006/relationships/image" Target="../media/image39.png"/><Relationship Id="rId4" Type="http://schemas.microsoft.com/office/2007/relationships/hdphoto" Target="../media/hdphoto2.wdp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png"/><Relationship Id="rId3" Type="http://schemas.openxmlformats.org/officeDocument/2006/relationships/image" Target="../media/image4.png"/><Relationship Id="rId7" Type="http://schemas.openxmlformats.org/officeDocument/2006/relationships/image" Target="../media/image4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3.png"/><Relationship Id="rId5" Type="http://schemas.openxmlformats.org/officeDocument/2006/relationships/image" Target="../media/image42.png"/><Relationship Id="rId4" Type="http://schemas.microsoft.com/office/2007/relationships/hdphoto" Target="../media/hdphoto2.wdp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6.jpeg"/><Relationship Id="rId4" Type="http://schemas.microsoft.com/office/2007/relationships/hdphoto" Target="../media/hdphoto2.wdp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png"/><Relationship Id="rId13" Type="http://schemas.openxmlformats.org/officeDocument/2006/relationships/image" Target="../media/image55.jpeg"/><Relationship Id="rId18" Type="http://schemas.openxmlformats.org/officeDocument/2006/relationships/image" Target="../media/image60.jpeg"/><Relationship Id="rId3" Type="http://schemas.openxmlformats.org/officeDocument/2006/relationships/image" Target="../media/image4.png"/><Relationship Id="rId21" Type="http://schemas.openxmlformats.org/officeDocument/2006/relationships/image" Target="../media/image63.png"/><Relationship Id="rId7" Type="http://schemas.openxmlformats.org/officeDocument/2006/relationships/image" Target="../media/image49.jpeg"/><Relationship Id="rId12" Type="http://schemas.openxmlformats.org/officeDocument/2006/relationships/image" Target="../media/image54.png"/><Relationship Id="rId17" Type="http://schemas.openxmlformats.org/officeDocument/2006/relationships/image" Target="../media/image59.png"/><Relationship Id="rId2" Type="http://schemas.openxmlformats.org/officeDocument/2006/relationships/notesSlide" Target="../notesSlides/notesSlide16.xml"/><Relationship Id="rId16" Type="http://schemas.openxmlformats.org/officeDocument/2006/relationships/image" Target="../media/image58.png"/><Relationship Id="rId20" Type="http://schemas.openxmlformats.org/officeDocument/2006/relationships/image" Target="../media/image6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8.jpeg"/><Relationship Id="rId11" Type="http://schemas.openxmlformats.org/officeDocument/2006/relationships/image" Target="../media/image53.jpeg"/><Relationship Id="rId5" Type="http://schemas.openxmlformats.org/officeDocument/2006/relationships/image" Target="../media/image47.jpeg"/><Relationship Id="rId15" Type="http://schemas.openxmlformats.org/officeDocument/2006/relationships/image" Target="../media/image57.png"/><Relationship Id="rId10" Type="http://schemas.openxmlformats.org/officeDocument/2006/relationships/image" Target="../media/image52.jpeg"/><Relationship Id="rId19" Type="http://schemas.openxmlformats.org/officeDocument/2006/relationships/image" Target="../media/image61.png"/><Relationship Id="rId4" Type="http://schemas.microsoft.com/office/2007/relationships/hdphoto" Target="../media/hdphoto2.wdp"/><Relationship Id="rId9" Type="http://schemas.openxmlformats.org/officeDocument/2006/relationships/image" Target="../media/image51.png"/><Relationship Id="rId14" Type="http://schemas.openxmlformats.org/officeDocument/2006/relationships/image" Target="../media/image56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7.png"/><Relationship Id="rId13" Type="http://schemas.openxmlformats.org/officeDocument/2006/relationships/image" Target="../media/image72.png"/><Relationship Id="rId18" Type="http://schemas.openxmlformats.org/officeDocument/2006/relationships/image" Target="../media/image77.png"/><Relationship Id="rId3" Type="http://schemas.openxmlformats.org/officeDocument/2006/relationships/image" Target="../media/image4.png"/><Relationship Id="rId7" Type="http://schemas.openxmlformats.org/officeDocument/2006/relationships/image" Target="../media/image66.png"/><Relationship Id="rId12" Type="http://schemas.openxmlformats.org/officeDocument/2006/relationships/image" Target="../media/image71.png"/><Relationship Id="rId17" Type="http://schemas.openxmlformats.org/officeDocument/2006/relationships/image" Target="../media/image76.png"/><Relationship Id="rId2" Type="http://schemas.openxmlformats.org/officeDocument/2006/relationships/notesSlide" Target="../notesSlides/notesSlide17.xml"/><Relationship Id="rId16" Type="http://schemas.openxmlformats.org/officeDocument/2006/relationships/image" Target="../media/image7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5.png"/><Relationship Id="rId11" Type="http://schemas.openxmlformats.org/officeDocument/2006/relationships/image" Target="../media/image70.png"/><Relationship Id="rId5" Type="http://schemas.openxmlformats.org/officeDocument/2006/relationships/image" Target="../media/image64.png"/><Relationship Id="rId15" Type="http://schemas.openxmlformats.org/officeDocument/2006/relationships/image" Target="../media/image74.png"/><Relationship Id="rId10" Type="http://schemas.openxmlformats.org/officeDocument/2006/relationships/image" Target="../media/image69.png"/><Relationship Id="rId4" Type="http://schemas.microsoft.com/office/2007/relationships/hdphoto" Target="../media/hdphoto2.wdp"/><Relationship Id="rId9" Type="http://schemas.openxmlformats.org/officeDocument/2006/relationships/image" Target="../media/image68.png"/><Relationship Id="rId14" Type="http://schemas.openxmlformats.org/officeDocument/2006/relationships/image" Target="../media/image73.jpe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81.png"/><Relationship Id="rId3" Type="http://schemas.openxmlformats.org/officeDocument/2006/relationships/image" Target="../media/image4.png"/><Relationship Id="rId7" Type="http://schemas.openxmlformats.org/officeDocument/2006/relationships/image" Target="../media/image80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9.png"/><Relationship Id="rId11" Type="http://schemas.openxmlformats.org/officeDocument/2006/relationships/image" Target="../media/image84.png"/><Relationship Id="rId5" Type="http://schemas.openxmlformats.org/officeDocument/2006/relationships/image" Target="../media/image78.png"/><Relationship Id="rId10" Type="http://schemas.openxmlformats.org/officeDocument/2006/relationships/image" Target="../media/image83.png"/><Relationship Id="rId4" Type="http://schemas.microsoft.com/office/2007/relationships/hdphoto" Target="../media/hdphoto2.wdp"/><Relationship Id="rId9" Type="http://schemas.openxmlformats.org/officeDocument/2006/relationships/image" Target="../media/image8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microsoft.com/office/2007/relationships/hdphoto" Target="../media/hdphoto4.wdp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microsoft.com/office/2007/relationships/hdphoto" Target="../media/hdphoto2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microsoft.com/office/2007/relationships/hdphoto" Target="../media/hdphoto2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9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g"/><Relationship Id="rId5" Type="http://schemas.openxmlformats.org/officeDocument/2006/relationships/image" Target="../media/image7.jpeg"/><Relationship Id="rId4" Type="http://schemas.microsoft.com/office/2007/relationships/hdphoto" Target="../media/hdphoto2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microsoft.com/office/2007/relationships/hdphoto" Target="../media/hdphoto2.wdp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4.pn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0.png"/><Relationship Id="rId4" Type="http://schemas.microsoft.com/office/2007/relationships/hdphoto" Target="../media/hdphoto2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eg"/><Relationship Id="rId5" Type="http://schemas.openxmlformats.org/officeDocument/2006/relationships/image" Target="../media/image15.png"/><Relationship Id="rId4" Type="http://schemas.microsoft.com/office/2007/relationships/hdphoto" Target="../media/hdphoto2.wdp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4.png"/><Relationship Id="rId7" Type="http://schemas.openxmlformats.org/officeDocument/2006/relationships/image" Target="../media/image2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jpeg"/><Relationship Id="rId5" Type="http://schemas.openxmlformats.org/officeDocument/2006/relationships/image" Target="../media/image18.png"/><Relationship Id="rId10" Type="http://schemas.openxmlformats.org/officeDocument/2006/relationships/image" Target="../media/image23.png"/><Relationship Id="rId4" Type="http://schemas.microsoft.com/office/2007/relationships/hdphoto" Target="../media/hdphoto2.wdp"/><Relationship Id="rId9" Type="http://schemas.openxmlformats.org/officeDocument/2006/relationships/image" Target="../media/image22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4.png"/><Relationship Id="rId7" Type="http://schemas.openxmlformats.org/officeDocument/2006/relationships/image" Target="../media/image2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24.png"/><Relationship Id="rId4" Type="http://schemas.microsoft.com/office/2007/relationships/hdphoto" Target="../media/hdphoto2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Прямоугольник 18"/>
          <p:cNvSpPr/>
          <p:nvPr/>
        </p:nvSpPr>
        <p:spPr>
          <a:xfrm>
            <a:off x="0" y="0"/>
            <a:ext cx="8051941" cy="6858000"/>
          </a:xfrm>
          <a:prstGeom prst="rect">
            <a:avLst/>
          </a:prstGeom>
          <a:gradFill flip="none" rotWithShape="1">
            <a:gsLst>
              <a:gs pos="100000">
                <a:srgbClr val="3897C2"/>
              </a:gs>
              <a:gs pos="38000">
                <a:srgbClr val="003087"/>
              </a:gs>
            </a:gsLst>
            <a:path path="circle">
              <a:fillToRect t="100000" r="100000"/>
            </a:path>
            <a:tileRect l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dirty="0">
              <a:latin typeface="Oswald Light" panose="00000400000000000000" pitchFamily="2" charset="-52"/>
            </a:endParaRPr>
          </a:p>
        </p:txBody>
      </p:sp>
      <p:pic>
        <p:nvPicPr>
          <p:cNvPr id="18" name="Рисунок 17"/>
          <p:cNvPicPr>
            <a:picLocks noChangeAspect="1"/>
          </p:cNvPicPr>
          <p:nvPr/>
        </p:nvPicPr>
        <p:blipFill>
          <a:blip r:embed="rId3" cstate="print">
            <a:duotone>
              <a:prstClr val="black"/>
              <a:srgbClr val="DDDDDD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1500"/>
                    </a14:imgEffect>
                    <a14:imgEffect>
                      <a14:saturation sat="0"/>
                    </a14:imgEffect>
                    <a14:imgEffect>
                      <a14:brightnessContrast bright="100000" contras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3200400"/>
            <a:ext cx="884129" cy="871849"/>
          </a:xfrm>
          <a:prstGeom prst="rect">
            <a:avLst/>
          </a:prstGeom>
          <a:noFill/>
        </p:spPr>
      </p:pic>
      <p:sp>
        <p:nvSpPr>
          <p:cNvPr id="21" name="TextBox 20"/>
          <p:cNvSpPr txBox="1"/>
          <p:nvPr/>
        </p:nvSpPr>
        <p:spPr>
          <a:xfrm>
            <a:off x="1652464" y="3084493"/>
            <a:ext cx="482453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smtClean="0">
                <a:solidFill>
                  <a:schemeClr val="bg1"/>
                </a:solidFill>
                <a:latin typeface="Akrobat SemiBold" pitchFamily="50" charset="-52"/>
              </a:rPr>
              <a:t>Проект</a:t>
            </a:r>
            <a:r>
              <a:rPr lang="en-US" sz="2800" smtClean="0">
                <a:solidFill>
                  <a:schemeClr val="bg1"/>
                </a:solidFill>
                <a:latin typeface="Akrobat SemiBold" pitchFamily="50" charset="-52"/>
              </a:rPr>
              <a:t> </a:t>
            </a:r>
            <a:r>
              <a:rPr lang="ru-RU" sz="2800" smtClean="0">
                <a:solidFill>
                  <a:schemeClr val="bg1"/>
                </a:solidFill>
                <a:latin typeface="Akrobat SemiBold" pitchFamily="50" charset="-52"/>
              </a:rPr>
              <a:t>Інвестиційної </a:t>
            </a:r>
            <a:endParaRPr lang="en-US" sz="2800" smtClean="0">
              <a:solidFill>
                <a:schemeClr val="bg1"/>
              </a:solidFill>
              <a:latin typeface="Akrobat SemiBold" pitchFamily="50" charset="-52"/>
            </a:endParaRPr>
          </a:p>
          <a:p>
            <a:r>
              <a:rPr lang="uk-UA" sz="2800">
                <a:solidFill>
                  <a:schemeClr val="bg1"/>
                </a:solidFill>
                <a:latin typeface="Akrobat SemiBold" pitchFamily="50" charset="-52"/>
              </a:rPr>
              <a:t>п</a:t>
            </a:r>
            <a:r>
              <a:rPr lang="ru-RU" sz="2800" smtClean="0">
                <a:solidFill>
                  <a:schemeClr val="bg1"/>
                </a:solidFill>
                <a:latin typeface="Akrobat SemiBold" pitchFamily="50" charset="-52"/>
              </a:rPr>
              <a:t>рограми</a:t>
            </a:r>
            <a:r>
              <a:rPr lang="en-US" sz="2800" smtClean="0">
                <a:solidFill>
                  <a:schemeClr val="bg1"/>
                </a:solidFill>
                <a:latin typeface="Akrobat SemiBold" pitchFamily="50" charset="-52"/>
              </a:rPr>
              <a:t> </a:t>
            </a:r>
            <a:r>
              <a:rPr lang="ru-RU" sz="2800" smtClean="0">
                <a:solidFill>
                  <a:schemeClr val="bg1"/>
                </a:solidFill>
                <a:latin typeface="Akrobat SemiBold" pitchFamily="50" charset="-52"/>
              </a:rPr>
              <a:t>2019 - ДзПВ</a:t>
            </a:r>
            <a:endParaRPr lang="ru-RU" sz="2800">
              <a:solidFill>
                <a:schemeClr val="bg1"/>
              </a:solidFill>
              <a:latin typeface="Akrobat SemiBold" pitchFamily="50" charset="-52"/>
            </a:endParaRPr>
          </a:p>
        </p:txBody>
      </p:sp>
      <p:sp>
        <p:nvSpPr>
          <p:cNvPr id="4" name="Капля 3"/>
          <p:cNvSpPr/>
          <p:nvPr/>
        </p:nvSpPr>
        <p:spPr>
          <a:xfrm rot="19086197">
            <a:off x="5714419" y="2044836"/>
            <a:ext cx="3479711" cy="3675326"/>
          </a:xfrm>
          <a:prstGeom prst="teardrop">
            <a:avLst>
              <a:gd name="adj" fmla="val 123253"/>
            </a:avLst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486400" y="2285978"/>
            <a:ext cx="3733955" cy="37339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883374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88507 0 L 5E-6 0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3958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3000"/>
                            </p:stCondLst>
                            <p:childTnLst>
                              <p:par>
                                <p:cTn id="1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4000"/>
                            </p:stCondLst>
                            <p:childTnLst>
                              <p:par>
                                <p:cTn id="2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4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Капля 54"/>
          <p:cNvSpPr/>
          <p:nvPr/>
        </p:nvSpPr>
        <p:spPr>
          <a:xfrm rot="18900000">
            <a:off x="2311675" y="-1282705"/>
            <a:ext cx="4838151" cy="4838151"/>
          </a:xfrm>
          <a:prstGeom prst="teardrop">
            <a:avLst>
              <a:gd name="adj" fmla="val 124423"/>
            </a:avLst>
          </a:prstGeom>
          <a:solidFill>
            <a:srgbClr val="F9F9F9"/>
          </a:solidFill>
          <a:ln>
            <a:noFill/>
          </a:ln>
          <a:effectLst>
            <a:outerShdw blurRad="609600" dist="508000" dir="5400000" sx="1000" sy="1000" algn="ctr" rotWithShape="0">
              <a:schemeClr val="tx1">
                <a:lumMod val="95000"/>
                <a:lumOff val="5000"/>
                <a:alpha val="78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dirty="0">
              <a:latin typeface="Akrobat ExtraBold" pitchFamily="50" charset="-52"/>
            </a:endParaRPr>
          </a:p>
        </p:txBody>
      </p:sp>
      <p:sp>
        <p:nvSpPr>
          <p:cNvPr id="61" name="Капля 60"/>
          <p:cNvSpPr/>
          <p:nvPr/>
        </p:nvSpPr>
        <p:spPr>
          <a:xfrm rot="18900000">
            <a:off x="5732764" y="3579431"/>
            <a:ext cx="4838151" cy="4838151"/>
          </a:xfrm>
          <a:prstGeom prst="teardrop">
            <a:avLst>
              <a:gd name="adj" fmla="val 124423"/>
            </a:avLst>
          </a:prstGeom>
          <a:solidFill>
            <a:srgbClr val="F9F9F9"/>
          </a:solidFill>
          <a:ln>
            <a:noFill/>
          </a:ln>
          <a:effectLst>
            <a:outerShdw blurRad="609600" dist="508000" dir="5400000" sx="1000" sy="1000" algn="ctr" rotWithShape="0">
              <a:schemeClr val="tx1">
                <a:lumMod val="95000"/>
                <a:lumOff val="5000"/>
                <a:alpha val="78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dirty="0">
              <a:latin typeface="Akrobat ExtraBold" pitchFamily="50" charset="-52"/>
            </a:endParaRPr>
          </a:p>
        </p:txBody>
      </p:sp>
      <p:sp>
        <p:nvSpPr>
          <p:cNvPr id="62" name="Капля 61"/>
          <p:cNvSpPr/>
          <p:nvPr/>
        </p:nvSpPr>
        <p:spPr>
          <a:xfrm rot="18900000">
            <a:off x="-1162269" y="3579431"/>
            <a:ext cx="4838151" cy="4838151"/>
          </a:xfrm>
          <a:prstGeom prst="teardrop">
            <a:avLst>
              <a:gd name="adj" fmla="val 124423"/>
            </a:avLst>
          </a:prstGeom>
          <a:solidFill>
            <a:srgbClr val="F9F9F9"/>
          </a:solidFill>
          <a:ln>
            <a:noFill/>
          </a:ln>
          <a:effectLst>
            <a:outerShdw blurRad="609600" dist="508000" dir="5400000" sx="1000" sy="1000" algn="ctr" rotWithShape="0">
              <a:schemeClr val="tx1">
                <a:lumMod val="95000"/>
                <a:lumOff val="5000"/>
                <a:alpha val="78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dirty="0">
              <a:latin typeface="Akrobat ExtraBold" pitchFamily="50" charset="-52"/>
            </a:endParaRPr>
          </a:p>
        </p:txBody>
      </p:sp>
      <p:sp>
        <p:nvSpPr>
          <p:cNvPr id="79" name="Прямоугольник 78"/>
          <p:cNvSpPr/>
          <p:nvPr/>
        </p:nvSpPr>
        <p:spPr>
          <a:xfrm>
            <a:off x="-1" y="0"/>
            <a:ext cx="9144001" cy="908720"/>
          </a:xfrm>
          <a:prstGeom prst="rect">
            <a:avLst/>
          </a:prstGeom>
          <a:gradFill flip="none" rotWithShape="1">
            <a:gsLst>
              <a:gs pos="100000">
                <a:srgbClr val="3897C2"/>
              </a:gs>
              <a:gs pos="38000">
                <a:srgbClr val="003087"/>
              </a:gs>
            </a:gsLst>
            <a:path path="circle">
              <a:fillToRect t="100000" r="100000"/>
            </a:path>
            <a:tileRect l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dirty="0">
              <a:latin typeface="Akrobat ExtraBold" pitchFamily="50" charset="-52"/>
            </a:endParaRPr>
          </a:p>
        </p:txBody>
      </p:sp>
      <p:pic>
        <p:nvPicPr>
          <p:cNvPr id="80" name="Рисунок 79"/>
          <p:cNvPicPr>
            <a:picLocks noChangeAspect="1"/>
          </p:cNvPicPr>
          <p:nvPr/>
        </p:nvPicPr>
        <p:blipFill>
          <a:blip r:embed="rId3" cstate="print">
            <a:duotone>
              <a:prstClr val="black"/>
              <a:srgbClr val="DDDDDD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1500"/>
                    </a14:imgEffect>
                    <a14:imgEffect>
                      <a14:saturation sat="0"/>
                    </a14:imgEffect>
                    <a14:imgEffect>
                      <a14:brightnessContrast bright="100000" contras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890" y="266702"/>
            <a:ext cx="369380" cy="364250"/>
          </a:xfrm>
          <a:prstGeom prst="rect">
            <a:avLst/>
          </a:prstGeom>
          <a:noFill/>
        </p:spPr>
      </p:pic>
      <p:sp>
        <p:nvSpPr>
          <p:cNvPr id="81" name="TextBox 80"/>
          <p:cNvSpPr txBox="1"/>
          <p:nvPr/>
        </p:nvSpPr>
        <p:spPr>
          <a:xfrm>
            <a:off x="718394" y="243643"/>
            <a:ext cx="6181444" cy="41036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lang="uk-UA" sz="1600" dirty="0" err="1" smtClean="0">
                <a:solidFill>
                  <a:schemeClr val="bg1"/>
                </a:solidFill>
                <a:latin typeface="Akrobat ExtraBold" pitchFamily="50" charset="-52"/>
                <a:cs typeface="Gotham Pro Black" panose="02000903040000020004" pitchFamily="50" charset="0"/>
              </a:rPr>
              <a:t>ПрАТ</a:t>
            </a:r>
            <a:r>
              <a:rPr lang="uk-UA" sz="1600" dirty="0" smtClean="0">
                <a:solidFill>
                  <a:schemeClr val="bg1"/>
                </a:solidFill>
                <a:latin typeface="Akrobat ExtraBold" pitchFamily="50" charset="-52"/>
                <a:cs typeface="Gotham Pro Black" panose="02000903040000020004" pitchFamily="50" charset="0"/>
              </a:rPr>
              <a:t> “АК </a:t>
            </a:r>
            <a:r>
              <a:rPr lang="uk-UA" sz="1600" dirty="0" err="1" smtClean="0">
                <a:solidFill>
                  <a:schemeClr val="bg1"/>
                </a:solidFill>
                <a:latin typeface="Akrobat ExtraBold" pitchFamily="50" charset="-52"/>
                <a:cs typeface="Gotham Pro Black" panose="02000903040000020004" pitchFamily="50" charset="0"/>
              </a:rPr>
              <a:t>“Київводоканал”</a:t>
            </a:r>
            <a:endParaRPr lang="uk-UA" sz="1600" dirty="0" smtClean="0">
              <a:solidFill>
                <a:schemeClr val="bg1"/>
              </a:solidFill>
              <a:latin typeface="Akrobat ExtraBold" pitchFamily="50" charset="-52"/>
              <a:cs typeface="Gotham Pro Black" panose="02000903040000020004" pitchFamily="50" charset="0"/>
            </a:endParaRPr>
          </a:p>
        </p:txBody>
      </p:sp>
      <p:pic>
        <p:nvPicPr>
          <p:cNvPr id="25" name="Рисунок 2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24600" y="3352800"/>
            <a:ext cx="2125042" cy="1371598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609600" y="1761292"/>
            <a:ext cx="6096000" cy="12311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3200" b="1" smtClean="0">
                <a:solidFill>
                  <a:srgbClr val="0070C0"/>
                </a:solidFill>
                <a:latin typeface="Akrobat ExtraBold" pitchFamily="50" charset="-52"/>
                <a:cs typeface="Arial" panose="020B0604020202020204" pitchFamily="34" charset="0"/>
              </a:rPr>
              <a:t>0,94 млн грн </a:t>
            </a:r>
            <a:r>
              <a:rPr lang="uk-UA" b="1" smtClean="0">
                <a:latin typeface="Akrobat ExtraBold" pitchFamily="50" charset="-52"/>
                <a:cs typeface="Arial" panose="020B0604020202020204" pitchFamily="34" charset="0"/>
              </a:rPr>
              <a:t>-</a:t>
            </a:r>
            <a:r>
              <a:rPr lang="uk-UA" b="1" smtClean="0">
                <a:solidFill>
                  <a:srgbClr val="C00000"/>
                </a:solidFill>
                <a:latin typeface="Akrobat ExtraBold" pitchFamily="50" charset="-52"/>
                <a:cs typeface="Arial" panose="020B0604020202020204" pitchFamily="34" charset="0"/>
              </a:rPr>
              <a:t> </a:t>
            </a:r>
            <a:r>
              <a:rPr lang="ru-RU" smtClean="0">
                <a:latin typeface="Akrobat ExtraBold" pitchFamily="50" charset="-52"/>
                <a:cs typeface="Arial" panose="020B0604020202020204" pitchFamily="34" charset="0"/>
              </a:rPr>
              <a:t>ультразвуковий </a:t>
            </a:r>
            <a:r>
              <a:rPr lang="ru-RU">
                <a:latin typeface="Akrobat ExtraBold" pitchFamily="50" charset="-52"/>
                <a:cs typeface="Arial" panose="020B0604020202020204" pitchFamily="34" charset="0"/>
              </a:rPr>
              <a:t>витратомір </a:t>
            </a:r>
            <a:endParaRPr lang="ru-RU" smtClean="0">
              <a:latin typeface="Akrobat ExtraBold" pitchFamily="50" charset="-52"/>
              <a:cs typeface="Arial" panose="020B0604020202020204" pitchFamily="34" charset="0"/>
            </a:endParaRPr>
          </a:p>
          <a:p>
            <a:r>
              <a:rPr lang="ru-RU" smtClean="0">
                <a:latin typeface="Akrobat ExtraBold" pitchFamily="50" charset="-52"/>
                <a:cs typeface="Arial" panose="020B0604020202020204" pitchFamily="34" charset="0"/>
              </a:rPr>
              <a:t>(</a:t>
            </a:r>
            <a:r>
              <a:rPr lang="ru-RU">
                <a:latin typeface="Akrobat ExtraBold" pitchFamily="50" charset="-52"/>
                <a:cs typeface="Arial" panose="020B0604020202020204" pitchFamily="34" charset="0"/>
              </a:rPr>
              <a:t>портативний) (</a:t>
            </a:r>
            <a:r>
              <a:rPr lang="ru-RU" sz="2400">
                <a:solidFill>
                  <a:srgbClr val="0070C0"/>
                </a:solidFill>
                <a:latin typeface="Akrobat ExtraBold" pitchFamily="50" charset="-52"/>
                <a:cs typeface="Arial" panose="020B0604020202020204" pitchFamily="34" charset="0"/>
              </a:rPr>
              <a:t>2од</a:t>
            </a:r>
            <a:r>
              <a:rPr lang="ru-RU">
                <a:latin typeface="Akrobat ExtraBold" pitchFamily="50" charset="-52"/>
                <a:cs typeface="Arial" panose="020B0604020202020204" pitchFamily="34" charset="0"/>
              </a:rPr>
              <a:t>.)</a:t>
            </a:r>
          </a:p>
          <a:p>
            <a:pPr marL="0" indent="0">
              <a:buNone/>
            </a:pPr>
            <a:endParaRPr lang="uk-UA" b="1" dirty="0">
              <a:solidFill>
                <a:srgbClr val="C00000"/>
              </a:solidFill>
              <a:latin typeface="Akrobat ExtraBold" pitchFamily="50" charset="-52"/>
              <a:cs typeface="Arial" panose="020B0604020202020204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609600" y="3389293"/>
            <a:ext cx="60960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3200" smtClean="0">
                <a:solidFill>
                  <a:srgbClr val="0070C0"/>
                </a:solidFill>
                <a:latin typeface="Akrobat ExtraBold" pitchFamily="50" charset="-52"/>
                <a:cs typeface="Arial" panose="020B0604020202020204" pitchFamily="34" charset="0"/>
              </a:rPr>
              <a:t>1,94</a:t>
            </a:r>
            <a:r>
              <a:rPr lang="en-US" sz="3200" smtClean="0">
                <a:solidFill>
                  <a:srgbClr val="0070C0"/>
                </a:solidFill>
                <a:latin typeface="Akrobat ExtraBold" pitchFamily="50" charset="-52"/>
                <a:cs typeface="Arial" panose="020B0604020202020204" pitchFamily="34" charset="0"/>
              </a:rPr>
              <a:t> </a:t>
            </a:r>
            <a:r>
              <a:rPr lang="uk-UA" sz="3200" smtClean="0">
                <a:solidFill>
                  <a:srgbClr val="0070C0"/>
                </a:solidFill>
                <a:latin typeface="Akrobat ExtraBold" pitchFamily="50" charset="-52"/>
                <a:cs typeface="Arial" panose="020B0604020202020204" pitchFamily="34" charset="0"/>
              </a:rPr>
              <a:t>млн грн </a:t>
            </a:r>
            <a:r>
              <a:rPr lang="uk-UA" smtClean="0">
                <a:latin typeface="Akrobat ExtraBold" pitchFamily="50" charset="-52"/>
                <a:cs typeface="Arial" panose="020B0604020202020204" pitchFamily="34" charset="0"/>
              </a:rPr>
              <a:t>-</a:t>
            </a:r>
            <a:r>
              <a:rPr lang="uk-UA" smtClean="0">
                <a:solidFill>
                  <a:srgbClr val="C00000"/>
                </a:solidFill>
                <a:latin typeface="Akrobat ExtraBold" pitchFamily="50" charset="-52"/>
                <a:cs typeface="Arial" panose="020B0604020202020204" pitchFamily="34" charset="0"/>
              </a:rPr>
              <a:t> </a:t>
            </a:r>
            <a:r>
              <a:rPr lang="ru-RU" smtClean="0">
                <a:latin typeface="Akrobat ExtraBold" pitchFamily="50" charset="-52"/>
                <a:cs typeface="Arial" panose="020B0604020202020204" pitchFamily="34" charset="0"/>
              </a:rPr>
              <a:t>маслостанція </a:t>
            </a:r>
            <a:r>
              <a:rPr lang="ru-RU">
                <a:latin typeface="Akrobat ExtraBold" pitchFamily="50" charset="-52"/>
                <a:cs typeface="Arial" panose="020B0604020202020204" pitchFamily="34" charset="0"/>
              </a:rPr>
              <a:t>з механічним обладнанням для УЕКМ і НС </a:t>
            </a:r>
            <a:r>
              <a:rPr lang="ru-RU" smtClean="0">
                <a:latin typeface="Akrobat ExtraBold" pitchFamily="50" charset="-52"/>
                <a:cs typeface="Arial" panose="020B0604020202020204" pitchFamily="34" charset="0"/>
              </a:rPr>
              <a:t>(</a:t>
            </a:r>
            <a:r>
              <a:rPr lang="ru-RU" sz="2400" smtClean="0">
                <a:solidFill>
                  <a:srgbClr val="0070C0"/>
                </a:solidFill>
                <a:latin typeface="Akrobat ExtraBold" pitchFamily="50" charset="-52"/>
                <a:cs typeface="Arial" panose="020B0604020202020204" pitchFamily="34" charset="0"/>
              </a:rPr>
              <a:t>2 компл</a:t>
            </a:r>
            <a:r>
              <a:rPr lang="ru-RU" smtClean="0">
                <a:latin typeface="Akrobat ExtraBold" pitchFamily="50" charset="-52"/>
                <a:cs typeface="Arial" panose="020B0604020202020204" pitchFamily="34" charset="0"/>
              </a:rPr>
              <a:t>.)</a:t>
            </a:r>
            <a:endParaRPr lang="ru-RU">
              <a:solidFill>
                <a:srgbClr val="0070C0"/>
              </a:solidFill>
              <a:latin typeface="Akrobat ExtraBold" pitchFamily="50" charset="-52"/>
              <a:cs typeface="Arial" panose="020B0604020202020204" pitchFamily="34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609600" y="4941094"/>
            <a:ext cx="6096000" cy="12311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smtClean="0">
                <a:solidFill>
                  <a:srgbClr val="0070C0"/>
                </a:solidFill>
                <a:latin typeface="Akrobat ExtraBold" pitchFamily="50" charset="-52"/>
                <a:cs typeface="Arial" panose="020B0604020202020204" pitchFamily="34" charset="0"/>
              </a:rPr>
              <a:t>0</a:t>
            </a:r>
            <a:r>
              <a:rPr lang="uk-UA" sz="3200" b="1" smtClean="0">
                <a:solidFill>
                  <a:srgbClr val="0070C0"/>
                </a:solidFill>
                <a:latin typeface="Akrobat ExtraBold" pitchFamily="50" charset="-52"/>
                <a:cs typeface="Arial" panose="020B0604020202020204" pitchFamily="34" charset="0"/>
              </a:rPr>
              <a:t>,96</a:t>
            </a:r>
            <a:r>
              <a:rPr lang="en-US" sz="3200" b="1" smtClean="0">
                <a:solidFill>
                  <a:srgbClr val="0070C0"/>
                </a:solidFill>
                <a:latin typeface="Akrobat ExtraBold" pitchFamily="50" charset="-52"/>
                <a:cs typeface="Arial" panose="020B0604020202020204" pitchFamily="34" charset="0"/>
              </a:rPr>
              <a:t> </a:t>
            </a:r>
            <a:r>
              <a:rPr lang="uk-UA" sz="3200" b="1" smtClean="0">
                <a:solidFill>
                  <a:srgbClr val="0070C0"/>
                </a:solidFill>
                <a:latin typeface="Akrobat ExtraBold" pitchFamily="50" charset="-52"/>
                <a:cs typeface="Arial" panose="020B0604020202020204" pitchFamily="34" charset="0"/>
              </a:rPr>
              <a:t>млн грн </a:t>
            </a:r>
            <a:r>
              <a:rPr lang="uk-UA" b="1" smtClean="0">
                <a:latin typeface="Akrobat ExtraBold" pitchFamily="50" charset="-52"/>
                <a:cs typeface="Arial" panose="020B0604020202020204" pitchFamily="34" charset="0"/>
              </a:rPr>
              <a:t>-</a:t>
            </a:r>
            <a:r>
              <a:rPr lang="uk-UA" b="1" smtClean="0">
                <a:solidFill>
                  <a:srgbClr val="C00000"/>
                </a:solidFill>
                <a:latin typeface="Akrobat ExtraBold" pitchFamily="50" charset="-52"/>
                <a:cs typeface="Arial" panose="020B0604020202020204" pitchFamily="34" charset="0"/>
              </a:rPr>
              <a:t> </a:t>
            </a:r>
            <a:r>
              <a:rPr lang="ru-RU" smtClean="0">
                <a:latin typeface="Akrobat ExtraBold" pitchFamily="50" charset="-52"/>
                <a:cs typeface="Arial" panose="020B0604020202020204" pitchFamily="34" charset="0"/>
              </a:rPr>
              <a:t>пральне </a:t>
            </a:r>
            <a:r>
              <a:rPr lang="ru-RU">
                <a:latin typeface="Akrobat ExtraBold" pitchFamily="50" charset="-52"/>
                <a:cs typeface="Arial" panose="020B0604020202020204" pitchFamily="34" charset="0"/>
              </a:rPr>
              <a:t>обладнання для районів  </a:t>
            </a:r>
            <a:endParaRPr lang="ru-RU" smtClean="0">
              <a:latin typeface="Akrobat ExtraBold" pitchFamily="50" charset="-52"/>
              <a:cs typeface="Arial" panose="020B0604020202020204" pitchFamily="34" charset="0"/>
            </a:endParaRPr>
          </a:p>
          <a:p>
            <a:r>
              <a:rPr lang="ru-RU" smtClean="0">
                <a:latin typeface="Akrobat ExtraBold" pitchFamily="50" charset="-52"/>
                <a:cs typeface="Arial" panose="020B0604020202020204" pitchFamily="34" charset="0"/>
              </a:rPr>
              <a:t>та </a:t>
            </a:r>
            <a:r>
              <a:rPr lang="ru-RU">
                <a:latin typeface="Akrobat ExtraBold" pitchFamily="50" charset="-52"/>
                <a:cs typeface="Arial" panose="020B0604020202020204" pitchFamily="34" charset="0"/>
              </a:rPr>
              <a:t>цехів УЕКМ і НС </a:t>
            </a:r>
            <a:r>
              <a:rPr lang="ru-RU" smtClean="0">
                <a:latin typeface="Akrobat ExtraBold" pitchFamily="50" charset="-52"/>
                <a:cs typeface="Arial" panose="020B0604020202020204" pitchFamily="34" charset="0"/>
              </a:rPr>
              <a:t>(</a:t>
            </a:r>
            <a:r>
              <a:rPr lang="ru-RU" sz="2400">
                <a:solidFill>
                  <a:srgbClr val="0070C0"/>
                </a:solidFill>
                <a:latin typeface="Akrobat ExtraBold" pitchFamily="50" charset="-52"/>
                <a:cs typeface="Arial" panose="020B0604020202020204" pitchFamily="34" charset="0"/>
              </a:rPr>
              <a:t>5 од</a:t>
            </a:r>
            <a:r>
              <a:rPr lang="ru-RU">
                <a:latin typeface="Akrobat ExtraBold" pitchFamily="50" charset="-52"/>
                <a:cs typeface="Arial" panose="020B0604020202020204" pitchFamily="34" charset="0"/>
              </a:rPr>
              <a:t>.)</a:t>
            </a:r>
          </a:p>
          <a:p>
            <a:pPr marL="0" indent="0">
              <a:buNone/>
            </a:pPr>
            <a:endParaRPr lang="uk-UA" b="1" dirty="0">
              <a:solidFill>
                <a:srgbClr val="C00000"/>
              </a:solidFill>
              <a:latin typeface="Akrobat ExtraBold" pitchFamily="50" charset="-52"/>
              <a:cs typeface="Arial" panose="020B0604020202020204" pitchFamily="34" charset="0"/>
            </a:endParaRPr>
          </a:p>
        </p:txBody>
      </p:sp>
      <p:pic>
        <p:nvPicPr>
          <p:cNvPr id="19" name="Рисунок 1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2880000">
            <a:off x="6969955" y="1512840"/>
            <a:ext cx="1061715" cy="1184156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858000" y="5104656"/>
            <a:ext cx="1208695" cy="1372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49306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500"/>
                            </p:stCondLst>
                            <p:childTnLst>
                              <p:par>
                                <p:cTn id="3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000"/>
                            </p:stCondLst>
                            <p:childTnLst>
                              <p:par>
                                <p:cTn id="37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3500"/>
                            </p:stCondLst>
                            <p:childTnLst>
                              <p:par>
                                <p:cTn id="4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4000"/>
                            </p:stCondLst>
                            <p:childTnLst>
                              <p:par>
                                <p:cTn id="48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" grpId="0" animBg="1"/>
      <p:bldP spid="61" grpId="0" animBg="1"/>
      <p:bldP spid="62" grpId="0" animBg="1"/>
      <p:bldP spid="2" grpId="0"/>
      <p:bldP spid="10" grpId="0"/>
      <p:bldP spid="1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Капля 54"/>
          <p:cNvSpPr/>
          <p:nvPr/>
        </p:nvSpPr>
        <p:spPr>
          <a:xfrm rot="18900000">
            <a:off x="2311675" y="-1282705"/>
            <a:ext cx="4838151" cy="4838151"/>
          </a:xfrm>
          <a:prstGeom prst="teardrop">
            <a:avLst>
              <a:gd name="adj" fmla="val 124423"/>
            </a:avLst>
          </a:prstGeom>
          <a:solidFill>
            <a:srgbClr val="F9F9F9"/>
          </a:solidFill>
          <a:ln>
            <a:noFill/>
          </a:ln>
          <a:effectLst>
            <a:outerShdw blurRad="609600" dist="508000" dir="5400000" sx="1000" sy="1000" algn="ctr" rotWithShape="0">
              <a:schemeClr val="tx1">
                <a:lumMod val="95000"/>
                <a:lumOff val="5000"/>
                <a:alpha val="78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dirty="0">
              <a:latin typeface="Akrobat ExtraBold" pitchFamily="50" charset="-52"/>
            </a:endParaRPr>
          </a:p>
        </p:txBody>
      </p:sp>
      <p:sp>
        <p:nvSpPr>
          <p:cNvPr id="61" name="Капля 60"/>
          <p:cNvSpPr/>
          <p:nvPr/>
        </p:nvSpPr>
        <p:spPr>
          <a:xfrm rot="18900000">
            <a:off x="5732764" y="3579431"/>
            <a:ext cx="4838151" cy="4838151"/>
          </a:xfrm>
          <a:prstGeom prst="teardrop">
            <a:avLst>
              <a:gd name="adj" fmla="val 124423"/>
            </a:avLst>
          </a:prstGeom>
          <a:solidFill>
            <a:srgbClr val="F9F9F9"/>
          </a:solidFill>
          <a:ln>
            <a:noFill/>
          </a:ln>
          <a:effectLst>
            <a:outerShdw blurRad="609600" dist="508000" dir="5400000" sx="1000" sy="1000" algn="ctr" rotWithShape="0">
              <a:schemeClr val="tx1">
                <a:lumMod val="95000"/>
                <a:lumOff val="5000"/>
                <a:alpha val="78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dirty="0">
              <a:latin typeface="Akrobat ExtraBold" pitchFamily="50" charset="-52"/>
            </a:endParaRPr>
          </a:p>
        </p:txBody>
      </p:sp>
      <p:sp>
        <p:nvSpPr>
          <p:cNvPr id="62" name="Капля 61"/>
          <p:cNvSpPr/>
          <p:nvPr/>
        </p:nvSpPr>
        <p:spPr>
          <a:xfrm rot="18900000">
            <a:off x="-1162269" y="3579431"/>
            <a:ext cx="4838151" cy="4838151"/>
          </a:xfrm>
          <a:prstGeom prst="teardrop">
            <a:avLst>
              <a:gd name="adj" fmla="val 124423"/>
            </a:avLst>
          </a:prstGeom>
          <a:solidFill>
            <a:srgbClr val="F9F9F9"/>
          </a:solidFill>
          <a:ln>
            <a:noFill/>
          </a:ln>
          <a:effectLst>
            <a:outerShdw blurRad="609600" dist="508000" dir="5400000" sx="1000" sy="1000" algn="ctr" rotWithShape="0">
              <a:schemeClr val="tx1">
                <a:lumMod val="95000"/>
                <a:lumOff val="5000"/>
                <a:alpha val="78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dirty="0">
              <a:latin typeface="Akrobat ExtraBold" pitchFamily="50" charset="-52"/>
            </a:endParaRPr>
          </a:p>
        </p:txBody>
      </p:sp>
      <p:sp>
        <p:nvSpPr>
          <p:cNvPr id="79" name="Прямоугольник 78"/>
          <p:cNvSpPr/>
          <p:nvPr/>
        </p:nvSpPr>
        <p:spPr>
          <a:xfrm>
            <a:off x="-1" y="0"/>
            <a:ext cx="9144001" cy="908720"/>
          </a:xfrm>
          <a:prstGeom prst="rect">
            <a:avLst/>
          </a:prstGeom>
          <a:gradFill flip="none" rotWithShape="1">
            <a:gsLst>
              <a:gs pos="100000">
                <a:srgbClr val="3897C2"/>
              </a:gs>
              <a:gs pos="38000">
                <a:srgbClr val="003087"/>
              </a:gs>
            </a:gsLst>
            <a:path path="circle">
              <a:fillToRect t="100000" r="100000"/>
            </a:path>
            <a:tileRect l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dirty="0">
              <a:latin typeface="Akrobat ExtraBold" pitchFamily="50" charset="-52"/>
            </a:endParaRPr>
          </a:p>
        </p:txBody>
      </p:sp>
      <p:pic>
        <p:nvPicPr>
          <p:cNvPr id="80" name="Рисунок 79"/>
          <p:cNvPicPr>
            <a:picLocks noChangeAspect="1"/>
          </p:cNvPicPr>
          <p:nvPr/>
        </p:nvPicPr>
        <p:blipFill>
          <a:blip r:embed="rId3" cstate="print">
            <a:duotone>
              <a:prstClr val="black"/>
              <a:srgbClr val="DDDDDD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1500"/>
                    </a14:imgEffect>
                    <a14:imgEffect>
                      <a14:saturation sat="0"/>
                    </a14:imgEffect>
                    <a14:imgEffect>
                      <a14:brightnessContrast bright="100000" contras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890" y="266702"/>
            <a:ext cx="369380" cy="364250"/>
          </a:xfrm>
          <a:prstGeom prst="rect">
            <a:avLst/>
          </a:prstGeom>
          <a:noFill/>
        </p:spPr>
      </p:pic>
      <p:sp>
        <p:nvSpPr>
          <p:cNvPr id="81" name="TextBox 80"/>
          <p:cNvSpPr txBox="1"/>
          <p:nvPr/>
        </p:nvSpPr>
        <p:spPr>
          <a:xfrm>
            <a:off x="718394" y="243643"/>
            <a:ext cx="6181444" cy="41036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lang="uk-UA" sz="1600" dirty="0" err="1" smtClean="0">
                <a:solidFill>
                  <a:schemeClr val="bg1"/>
                </a:solidFill>
                <a:latin typeface="Akrobat ExtraBold" pitchFamily="50" charset="-52"/>
                <a:cs typeface="Gotham Pro Black" panose="02000903040000020004" pitchFamily="50" charset="0"/>
              </a:rPr>
              <a:t>ПрАТ</a:t>
            </a:r>
            <a:r>
              <a:rPr lang="uk-UA" sz="1600" dirty="0" smtClean="0">
                <a:solidFill>
                  <a:schemeClr val="bg1"/>
                </a:solidFill>
                <a:latin typeface="Akrobat ExtraBold" pitchFamily="50" charset="-52"/>
                <a:cs typeface="Gotham Pro Black" panose="02000903040000020004" pitchFamily="50" charset="0"/>
              </a:rPr>
              <a:t> “АК </a:t>
            </a:r>
            <a:r>
              <a:rPr lang="uk-UA" sz="1600" dirty="0" err="1" smtClean="0">
                <a:solidFill>
                  <a:schemeClr val="bg1"/>
                </a:solidFill>
                <a:latin typeface="Akrobat ExtraBold" pitchFamily="50" charset="-52"/>
                <a:cs typeface="Gotham Pro Black" panose="02000903040000020004" pitchFamily="50" charset="0"/>
              </a:rPr>
              <a:t>“Київводоканал”</a:t>
            </a:r>
            <a:endParaRPr lang="uk-UA" sz="1600" dirty="0" smtClean="0">
              <a:solidFill>
                <a:schemeClr val="bg1"/>
              </a:solidFill>
              <a:latin typeface="Akrobat ExtraBold" pitchFamily="50" charset="-52"/>
              <a:cs typeface="Gotham Pro Black" panose="02000903040000020004" pitchFamily="50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133600" y="3124200"/>
            <a:ext cx="51054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800" dirty="0" smtClean="0">
                <a:latin typeface="Akrobat ExtraBold" pitchFamily="50" charset="-52"/>
              </a:rPr>
              <a:t>сучасне </a:t>
            </a:r>
            <a:r>
              <a:rPr lang="uk-UA" sz="2800" dirty="0">
                <a:latin typeface="Akrobat ExtraBold" pitchFamily="50" charset="-52"/>
              </a:rPr>
              <a:t>обладнання та механізми для роботи аварійних </a:t>
            </a:r>
            <a:r>
              <a:rPr lang="uk-UA" sz="2800" dirty="0" smtClean="0">
                <a:latin typeface="Akrobat ExtraBold" pitchFamily="50" charset="-52"/>
              </a:rPr>
              <a:t>бригад</a:t>
            </a:r>
            <a:endParaRPr lang="uk-UA" sz="2800" dirty="0">
              <a:latin typeface="Akrobat ExtraBold" pitchFamily="50" charset="-52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0" y="1408093"/>
            <a:ext cx="91440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3200" b="1" dirty="0">
                <a:solidFill>
                  <a:srgbClr val="0070C0"/>
                </a:solidFill>
                <a:latin typeface="Akrobat ExtraBold" pitchFamily="50" charset="-52"/>
              </a:rPr>
              <a:t>Оперативна та якісна </a:t>
            </a:r>
            <a:r>
              <a:rPr lang="uk-UA" sz="3200" b="1" dirty="0" smtClean="0">
                <a:solidFill>
                  <a:srgbClr val="0070C0"/>
                </a:solidFill>
                <a:latin typeface="Akrobat ExtraBold" pitchFamily="50" charset="-52"/>
              </a:rPr>
              <a:t>ліквідація</a:t>
            </a:r>
          </a:p>
          <a:p>
            <a:pPr algn="ctr"/>
            <a:r>
              <a:rPr lang="uk-UA" sz="3200" b="1" dirty="0" smtClean="0">
                <a:solidFill>
                  <a:srgbClr val="0070C0"/>
                </a:solidFill>
                <a:latin typeface="Akrobat ExtraBold" pitchFamily="50" charset="-52"/>
              </a:rPr>
              <a:t>і </a:t>
            </a:r>
            <a:r>
              <a:rPr lang="uk-UA" sz="3200" b="1" dirty="0">
                <a:solidFill>
                  <a:srgbClr val="0070C0"/>
                </a:solidFill>
                <a:latin typeface="Akrobat ExtraBold" pitchFamily="50" charset="-52"/>
              </a:rPr>
              <a:t>попередження аварійних ситуацій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4572000" y="4837093"/>
            <a:ext cx="38100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800" dirty="0" smtClean="0">
                <a:latin typeface="Akrobat ExtraBold" pitchFamily="50" charset="-52"/>
              </a:rPr>
              <a:t>оновлення </a:t>
            </a:r>
            <a:r>
              <a:rPr lang="uk-UA" sz="2800" dirty="0">
                <a:latin typeface="Akrobat ExtraBold" pitchFamily="50" charset="-52"/>
              </a:rPr>
              <a:t>автопарку спецтехніки</a:t>
            </a: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6322" y="3291260"/>
            <a:ext cx="728755" cy="619986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-11000" contrast="4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8350" y="5026722"/>
            <a:ext cx="696185" cy="6961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93690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500"/>
                            </p:stCondLst>
                            <p:childTnLst>
                              <p:par>
                                <p:cTn id="26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000"/>
                            </p:stCondLst>
                            <p:childTnLst>
                              <p:par>
                                <p:cTn id="3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500"/>
                            </p:stCondLst>
                            <p:childTnLst>
                              <p:par>
                                <p:cTn id="3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4000"/>
                            </p:stCondLst>
                            <p:childTnLst>
                              <p:par>
                                <p:cTn id="4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" grpId="0" animBg="1"/>
      <p:bldP spid="61" grpId="0" animBg="1"/>
      <p:bldP spid="62" grpId="0" animBg="1"/>
      <p:bldP spid="8" grpId="0"/>
      <p:bldP spid="9" grpId="0"/>
      <p:bldP spid="1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Капля 54"/>
          <p:cNvSpPr/>
          <p:nvPr/>
        </p:nvSpPr>
        <p:spPr>
          <a:xfrm rot="18900000">
            <a:off x="2311675" y="-1282705"/>
            <a:ext cx="4838151" cy="4838151"/>
          </a:xfrm>
          <a:prstGeom prst="teardrop">
            <a:avLst>
              <a:gd name="adj" fmla="val 124423"/>
            </a:avLst>
          </a:prstGeom>
          <a:solidFill>
            <a:srgbClr val="F9F9F9"/>
          </a:solidFill>
          <a:ln>
            <a:noFill/>
          </a:ln>
          <a:effectLst>
            <a:outerShdw blurRad="609600" dist="508000" dir="5400000" sx="1000" sy="1000" algn="ctr" rotWithShape="0">
              <a:schemeClr val="tx1">
                <a:lumMod val="95000"/>
                <a:lumOff val="5000"/>
                <a:alpha val="78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dirty="0">
              <a:latin typeface="Akrobat ExtraBold" pitchFamily="50" charset="-52"/>
            </a:endParaRPr>
          </a:p>
        </p:txBody>
      </p:sp>
      <p:sp>
        <p:nvSpPr>
          <p:cNvPr id="61" name="Капля 60"/>
          <p:cNvSpPr/>
          <p:nvPr/>
        </p:nvSpPr>
        <p:spPr>
          <a:xfrm rot="18900000">
            <a:off x="5732764" y="3579431"/>
            <a:ext cx="4838151" cy="4838151"/>
          </a:xfrm>
          <a:prstGeom prst="teardrop">
            <a:avLst>
              <a:gd name="adj" fmla="val 124423"/>
            </a:avLst>
          </a:prstGeom>
          <a:solidFill>
            <a:srgbClr val="F9F9F9"/>
          </a:solidFill>
          <a:ln>
            <a:noFill/>
          </a:ln>
          <a:effectLst>
            <a:outerShdw blurRad="609600" dist="508000" dir="5400000" sx="1000" sy="1000" algn="ctr" rotWithShape="0">
              <a:schemeClr val="tx1">
                <a:lumMod val="95000"/>
                <a:lumOff val="5000"/>
                <a:alpha val="78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dirty="0">
              <a:latin typeface="Akrobat ExtraBold" pitchFamily="50" charset="-52"/>
            </a:endParaRPr>
          </a:p>
        </p:txBody>
      </p:sp>
      <p:sp>
        <p:nvSpPr>
          <p:cNvPr id="62" name="Капля 61"/>
          <p:cNvSpPr/>
          <p:nvPr/>
        </p:nvSpPr>
        <p:spPr>
          <a:xfrm rot="18900000">
            <a:off x="-1162269" y="3579431"/>
            <a:ext cx="4838151" cy="4838151"/>
          </a:xfrm>
          <a:prstGeom prst="teardrop">
            <a:avLst>
              <a:gd name="adj" fmla="val 124423"/>
            </a:avLst>
          </a:prstGeom>
          <a:solidFill>
            <a:srgbClr val="F9F9F9"/>
          </a:solidFill>
          <a:ln>
            <a:noFill/>
          </a:ln>
          <a:effectLst>
            <a:outerShdw blurRad="609600" dist="508000" dir="5400000" sx="1000" sy="1000" algn="ctr" rotWithShape="0">
              <a:schemeClr val="tx1">
                <a:lumMod val="95000"/>
                <a:lumOff val="5000"/>
                <a:alpha val="78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dirty="0">
              <a:latin typeface="Akrobat ExtraBold" pitchFamily="50" charset="-52"/>
            </a:endParaRPr>
          </a:p>
        </p:txBody>
      </p:sp>
      <p:sp>
        <p:nvSpPr>
          <p:cNvPr id="79" name="Прямоугольник 78"/>
          <p:cNvSpPr/>
          <p:nvPr/>
        </p:nvSpPr>
        <p:spPr>
          <a:xfrm>
            <a:off x="-1" y="0"/>
            <a:ext cx="9144001" cy="908720"/>
          </a:xfrm>
          <a:prstGeom prst="rect">
            <a:avLst/>
          </a:prstGeom>
          <a:gradFill flip="none" rotWithShape="1">
            <a:gsLst>
              <a:gs pos="100000">
                <a:srgbClr val="3897C2"/>
              </a:gs>
              <a:gs pos="38000">
                <a:srgbClr val="003087"/>
              </a:gs>
            </a:gsLst>
            <a:path path="circle">
              <a:fillToRect t="100000" r="100000"/>
            </a:path>
            <a:tileRect l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dirty="0">
              <a:latin typeface="Akrobat ExtraBold" pitchFamily="50" charset="-52"/>
            </a:endParaRPr>
          </a:p>
        </p:txBody>
      </p:sp>
      <p:pic>
        <p:nvPicPr>
          <p:cNvPr id="80" name="Рисунок 79"/>
          <p:cNvPicPr>
            <a:picLocks noChangeAspect="1"/>
          </p:cNvPicPr>
          <p:nvPr/>
        </p:nvPicPr>
        <p:blipFill>
          <a:blip r:embed="rId3" cstate="print">
            <a:duotone>
              <a:prstClr val="black"/>
              <a:srgbClr val="DDDDDD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1500"/>
                    </a14:imgEffect>
                    <a14:imgEffect>
                      <a14:saturation sat="0"/>
                    </a14:imgEffect>
                    <a14:imgEffect>
                      <a14:brightnessContrast bright="100000" contras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890" y="266702"/>
            <a:ext cx="369380" cy="364250"/>
          </a:xfrm>
          <a:prstGeom prst="rect">
            <a:avLst/>
          </a:prstGeom>
          <a:noFill/>
        </p:spPr>
      </p:pic>
      <p:sp>
        <p:nvSpPr>
          <p:cNvPr id="81" name="TextBox 80"/>
          <p:cNvSpPr txBox="1"/>
          <p:nvPr/>
        </p:nvSpPr>
        <p:spPr>
          <a:xfrm>
            <a:off x="718394" y="243643"/>
            <a:ext cx="6181444" cy="41036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lang="uk-UA" sz="1600" dirty="0" err="1" smtClean="0">
                <a:solidFill>
                  <a:schemeClr val="bg1"/>
                </a:solidFill>
                <a:latin typeface="Akrobat ExtraBold" pitchFamily="50" charset="-52"/>
                <a:cs typeface="Gotham Pro Black" panose="02000903040000020004" pitchFamily="50" charset="0"/>
              </a:rPr>
              <a:t>ПрАТ</a:t>
            </a:r>
            <a:r>
              <a:rPr lang="uk-UA" sz="1600" dirty="0" smtClean="0">
                <a:solidFill>
                  <a:schemeClr val="bg1"/>
                </a:solidFill>
                <a:latin typeface="Akrobat ExtraBold" pitchFamily="50" charset="-52"/>
                <a:cs typeface="Gotham Pro Black" panose="02000903040000020004" pitchFamily="50" charset="0"/>
              </a:rPr>
              <a:t> “АК </a:t>
            </a:r>
            <a:r>
              <a:rPr lang="uk-UA" sz="1600" dirty="0" err="1" smtClean="0">
                <a:solidFill>
                  <a:schemeClr val="bg1"/>
                </a:solidFill>
                <a:latin typeface="Akrobat ExtraBold" pitchFamily="50" charset="-52"/>
                <a:cs typeface="Gotham Pro Black" panose="02000903040000020004" pitchFamily="50" charset="0"/>
              </a:rPr>
              <a:t>“Київводоканал”</a:t>
            </a:r>
            <a:endParaRPr lang="uk-UA" sz="1600" dirty="0" smtClean="0">
              <a:solidFill>
                <a:schemeClr val="bg1"/>
              </a:solidFill>
              <a:latin typeface="Akrobat ExtraBold" pitchFamily="50" charset="-52"/>
              <a:cs typeface="Gotham Pro Black" panose="02000903040000020004" pitchFamily="50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2667000" y="1625025"/>
            <a:ext cx="6096000" cy="12311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3200" b="1" smtClean="0">
                <a:solidFill>
                  <a:srgbClr val="0070C0"/>
                </a:solidFill>
                <a:latin typeface="Akrobat ExtraBold" pitchFamily="50" charset="-52"/>
                <a:cs typeface="Arial" panose="020B0604020202020204" pitchFamily="34" charset="0"/>
              </a:rPr>
              <a:t>1,31 млн грн </a:t>
            </a:r>
            <a:r>
              <a:rPr lang="uk-UA" b="1" smtClean="0">
                <a:latin typeface="Akrobat ExtraBold" pitchFamily="50" charset="-52"/>
                <a:cs typeface="Arial" panose="020B0604020202020204" pitchFamily="34" charset="0"/>
              </a:rPr>
              <a:t>-</a:t>
            </a:r>
            <a:r>
              <a:rPr lang="uk-UA" b="1" smtClean="0">
                <a:solidFill>
                  <a:srgbClr val="C00000"/>
                </a:solidFill>
                <a:latin typeface="Akrobat ExtraBold" pitchFamily="50" charset="-52"/>
                <a:cs typeface="Arial" panose="020B0604020202020204" pitchFamily="34" charset="0"/>
              </a:rPr>
              <a:t> </a:t>
            </a:r>
            <a:r>
              <a:rPr lang="ru-RU" smtClean="0">
                <a:latin typeface="Akrobat ExtraBold" pitchFamily="50" charset="-52"/>
                <a:cs typeface="Arial" panose="020B0604020202020204" pitchFamily="34" charset="0"/>
              </a:rPr>
              <a:t>телеінспекційна </a:t>
            </a:r>
            <a:r>
              <a:rPr lang="ru-RU">
                <a:latin typeface="Akrobat ExtraBold" pitchFamily="50" charset="-52"/>
                <a:cs typeface="Arial" panose="020B0604020202020204" pitchFamily="34" charset="0"/>
              </a:rPr>
              <a:t>система  для діагностики труб Д=50-300 мм  для УЕКМ і НС </a:t>
            </a:r>
            <a:r>
              <a:rPr lang="ru-RU" smtClean="0">
                <a:latin typeface="Akrobat ExtraBold" pitchFamily="50" charset="-52"/>
                <a:cs typeface="Arial" panose="020B0604020202020204" pitchFamily="34" charset="0"/>
              </a:rPr>
              <a:t>(</a:t>
            </a:r>
            <a:r>
              <a:rPr lang="ru-RU" sz="2400">
                <a:solidFill>
                  <a:srgbClr val="0070C0"/>
                </a:solidFill>
                <a:latin typeface="Akrobat ExtraBold" pitchFamily="50" charset="-52"/>
                <a:cs typeface="Arial" panose="020B0604020202020204" pitchFamily="34" charset="0"/>
              </a:rPr>
              <a:t>3 од</a:t>
            </a:r>
            <a:r>
              <a:rPr lang="ru-RU">
                <a:latin typeface="Akrobat ExtraBold" pitchFamily="50" charset="-52"/>
                <a:cs typeface="Arial" panose="020B0604020202020204" pitchFamily="34" charset="0"/>
              </a:rPr>
              <a:t>.)</a:t>
            </a:r>
          </a:p>
          <a:p>
            <a:pPr marL="0" indent="0">
              <a:buNone/>
            </a:pPr>
            <a:endParaRPr lang="uk-UA" b="1" dirty="0">
              <a:solidFill>
                <a:srgbClr val="C00000"/>
              </a:solidFill>
              <a:latin typeface="Akrobat ExtraBold" pitchFamily="50" charset="-52"/>
              <a:cs typeface="Arial" panose="020B0604020202020204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2667000" y="3313093"/>
            <a:ext cx="60960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3200" smtClean="0">
                <a:solidFill>
                  <a:srgbClr val="0070C0"/>
                </a:solidFill>
                <a:latin typeface="Akrobat ExtraBold" pitchFamily="50" charset="-52"/>
                <a:cs typeface="Arial" panose="020B0604020202020204" pitchFamily="34" charset="0"/>
              </a:rPr>
              <a:t>0,90</a:t>
            </a:r>
            <a:r>
              <a:rPr lang="en-US" sz="3200" smtClean="0">
                <a:solidFill>
                  <a:srgbClr val="0070C0"/>
                </a:solidFill>
                <a:latin typeface="Akrobat ExtraBold" pitchFamily="50" charset="-52"/>
                <a:cs typeface="Arial" panose="020B0604020202020204" pitchFamily="34" charset="0"/>
              </a:rPr>
              <a:t> </a:t>
            </a:r>
            <a:r>
              <a:rPr lang="uk-UA" sz="3200" smtClean="0">
                <a:solidFill>
                  <a:srgbClr val="0070C0"/>
                </a:solidFill>
                <a:latin typeface="Akrobat ExtraBold" pitchFamily="50" charset="-52"/>
                <a:cs typeface="Arial" panose="020B0604020202020204" pitchFamily="34" charset="0"/>
              </a:rPr>
              <a:t>млн грн </a:t>
            </a:r>
            <a:r>
              <a:rPr lang="uk-UA" smtClean="0">
                <a:latin typeface="Akrobat ExtraBold" pitchFamily="50" charset="-52"/>
                <a:cs typeface="Arial" panose="020B0604020202020204" pitchFamily="34" charset="0"/>
              </a:rPr>
              <a:t>-</a:t>
            </a:r>
            <a:r>
              <a:rPr lang="uk-UA" smtClean="0">
                <a:solidFill>
                  <a:srgbClr val="C00000"/>
                </a:solidFill>
                <a:latin typeface="Akrobat ExtraBold" pitchFamily="50" charset="-52"/>
                <a:cs typeface="Arial" panose="020B0604020202020204" pitchFamily="34" charset="0"/>
              </a:rPr>
              <a:t> </a:t>
            </a:r>
            <a:r>
              <a:rPr lang="ru-RU" smtClean="0">
                <a:latin typeface="Akrobat ExtraBold" pitchFamily="50" charset="-52"/>
                <a:cs typeface="Arial" panose="020B0604020202020204" pitchFamily="34" charset="0"/>
              </a:rPr>
              <a:t>обладнання </a:t>
            </a:r>
            <a:r>
              <a:rPr lang="ru-RU">
                <a:latin typeface="Akrobat ExtraBold" pitchFamily="50" charset="-52"/>
                <a:cs typeface="Arial" panose="020B0604020202020204" pitchFamily="34" charset="0"/>
              </a:rPr>
              <a:t>для авторемонтної майстерні </a:t>
            </a:r>
          </a:p>
          <a:p>
            <a:r>
              <a:rPr lang="ru-RU">
                <a:latin typeface="Akrobat ExtraBold" pitchFamily="50" charset="-52"/>
                <a:cs typeface="Arial" panose="020B0604020202020204" pitchFamily="34" charset="0"/>
              </a:rPr>
              <a:t>(</a:t>
            </a:r>
            <a:r>
              <a:rPr lang="ru-RU" sz="2400">
                <a:solidFill>
                  <a:srgbClr val="0070C0"/>
                </a:solidFill>
                <a:latin typeface="Akrobat ExtraBold" pitchFamily="50" charset="-52"/>
                <a:cs typeface="Arial" panose="020B0604020202020204" pitchFamily="34" charset="0"/>
              </a:rPr>
              <a:t>3 од</a:t>
            </a:r>
            <a:r>
              <a:rPr lang="ru-RU">
                <a:latin typeface="Akrobat ExtraBold" pitchFamily="50" charset="-52"/>
                <a:cs typeface="Arial" panose="020B0604020202020204" pitchFamily="34" charset="0"/>
              </a:rPr>
              <a:t>.)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2667000" y="4788694"/>
            <a:ext cx="6096000" cy="12311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smtClean="0">
                <a:solidFill>
                  <a:srgbClr val="0070C0"/>
                </a:solidFill>
                <a:latin typeface="Akrobat ExtraBold" pitchFamily="50" charset="-52"/>
                <a:cs typeface="Arial" panose="020B0604020202020204" pitchFamily="34" charset="0"/>
              </a:rPr>
              <a:t>0</a:t>
            </a:r>
            <a:r>
              <a:rPr lang="uk-UA" sz="3200" b="1" smtClean="0">
                <a:solidFill>
                  <a:srgbClr val="0070C0"/>
                </a:solidFill>
                <a:latin typeface="Akrobat ExtraBold" pitchFamily="50" charset="-52"/>
                <a:cs typeface="Arial" panose="020B0604020202020204" pitchFamily="34" charset="0"/>
              </a:rPr>
              <a:t>,21</a:t>
            </a:r>
            <a:r>
              <a:rPr lang="en-US" sz="3200" b="1" smtClean="0">
                <a:solidFill>
                  <a:srgbClr val="0070C0"/>
                </a:solidFill>
                <a:latin typeface="Akrobat ExtraBold" pitchFamily="50" charset="-52"/>
                <a:cs typeface="Arial" panose="020B0604020202020204" pitchFamily="34" charset="0"/>
              </a:rPr>
              <a:t> </a:t>
            </a:r>
            <a:r>
              <a:rPr lang="uk-UA" sz="3200" b="1" smtClean="0">
                <a:solidFill>
                  <a:srgbClr val="0070C0"/>
                </a:solidFill>
                <a:latin typeface="Akrobat ExtraBold" pitchFamily="50" charset="-52"/>
                <a:cs typeface="Arial" panose="020B0604020202020204" pitchFamily="34" charset="0"/>
              </a:rPr>
              <a:t>млн грн </a:t>
            </a:r>
            <a:r>
              <a:rPr lang="uk-UA" b="1" smtClean="0">
                <a:latin typeface="Akrobat ExtraBold" pitchFamily="50" charset="-52"/>
                <a:cs typeface="Arial" panose="020B0604020202020204" pitchFamily="34" charset="0"/>
              </a:rPr>
              <a:t>-</a:t>
            </a:r>
            <a:r>
              <a:rPr lang="uk-UA" b="1" smtClean="0">
                <a:solidFill>
                  <a:srgbClr val="C00000"/>
                </a:solidFill>
                <a:latin typeface="Akrobat ExtraBold" pitchFamily="50" charset="-52"/>
                <a:cs typeface="Arial" panose="020B0604020202020204" pitchFamily="34" charset="0"/>
              </a:rPr>
              <a:t> </a:t>
            </a:r>
            <a:r>
              <a:rPr lang="ru-RU" smtClean="0">
                <a:latin typeface="Akrobat ExtraBold" pitchFamily="50" charset="-52"/>
                <a:cs typeface="Arial" panose="020B0604020202020204" pitchFamily="34" charset="0"/>
              </a:rPr>
              <a:t>обладнення </a:t>
            </a:r>
            <a:r>
              <a:rPr lang="ru-RU">
                <a:latin typeface="Akrobat ExtraBold" pitchFamily="50" charset="-52"/>
                <a:cs typeface="Arial" panose="020B0604020202020204" pitchFamily="34" charset="0"/>
              </a:rPr>
              <a:t>для </a:t>
            </a:r>
            <a:r>
              <a:rPr lang="ru-RU" smtClean="0">
                <a:latin typeface="Akrobat ExtraBold" pitchFamily="50" charset="-52"/>
                <a:cs typeface="Arial" panose="020B0604020202020204" pitchFamily="34" charset="0"/>
              </a:rPr>
              <a:t>ремонту </a:t>
            </a:r>
            <a:r>
              <a:rPr lang="ru-RU">
                <a:latin typeface="Akrobat ExtraBold" pitchFamily="50" charset="-52"/>
                <a:cs typeface="Arial" panose="020B0604020202020204" pitchFamily="34" charset="0"/>
              </a:rPr>
              <a:t>устаткування  механічного управління  (</a:t>
            </a:r>
            <a:r>
              <a:rPr lang="ru-RU" sz="2400" smtClean="0">
                <a:solidFill>
                  <a:srgbClr val="0070C0"/>
                </a:solidFill>
                <a:latin typeface="Akrobat ExtraBold" pitchFamily="50" charset="-52"/>
                <a:cs typeface="Arial" panose="020B0604020202020204" pitchFamily="34" charset="0"/>
              </a:rPr>
              <a:t>4 од</a:t>
            </a:r>
            <a:r>
              <a:rPr lang="ru-RU">
                <a:latin typeface="Akrobat ExtraBold" pitchFamily="50" charset="-52"/>
                <a:cs typeface="Arial" panose="020B0604020202020204" pitchFamily="34" charset="0"/>
              </a:rPr>
              <a:t>.)</a:t>
            </a:r>
          </a:p>
          <a:p>
            <a:pPr marL="0" indent="0">
              <a:buNone/>
            </a:pPr>
            <a:endParaRPr lang="uk-UA" b="1" dirty="0">
              <a:solidFill>
                <a:srgbClr val="C00000"/>
              </a:solidFill>
              <a:latin typeface="Akrobat ExtraBold" pitchFamily="50" charset="-52"/>
              <a:cs typeface="Arial" panose="020B0604020202020204" pitchFamily="34" charset="0"/>
            </a:endParaRPr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6478" y="1676400"/>
            <a:ext cx="2362200" cy="1186075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6200" y="3007232"/>
            <a:ext cx="1524000" cy="1482848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354481" y="2979968"/>
            <a:ext cx="1236319" cy="1482848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35138" y="4724400"/>
            <a:ext cx="1098462" cy="1046713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913562" y="5771313"/>
            <a:ext cx="677238" cy="857358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18680" y="5742058"/>
            <a:ext cx="757720" cy="963542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76200" y="4837629"/>
            <a:ext cx="952500" cy="1362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59966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500"/>
                            </p:stCondLst>
                            <p:childTnLst>
                              <p:par>
                                <p:cTn id="3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000"/>
                            </p:stCondLst>
                            <p:childTnLst>
                              <p:par>
                                <p:cTn id="3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3500"/>
                            </p:stCondLst>
                            <p:childTnLst>
                              <p:par>
                                <p:cTn id="43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4000"/>
                            </p:stCondLst>
                            <p:childTnLst>
                              <p:par>
                                <p:cTn id="4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4500"/>
                            </p:stCondLst>
                            <p:childTnLst>
                              <p:par>
                                <p:cTn id="5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5000"/>
                            </p:stCondLst>
                            <p:childTnLst>
                              <p:par>
                                <p:cTn id="6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5500"/>
                            </p:stCondLst>
                            <p:childTnLst>
                              <p:par>
                                <p:cTn id="6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6000"/>
                            </p:stCondLst>
                            <p:childTnLst>
                              <p:par>
                                <p:cTn id="72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" grpId="0" animBg="1"/>
      <p:bldP spid="61" grpId="0" animBg="1"/>
      <p:bldP spid="62" grpId="0" animBg="1"/>
      <p:bldP spid="2" grpId="0"/>
      <p:bldP spid="10" grpId="0"/>
      <p:bldP spid="1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Капля 54"/>
          <p:cNvSpPr/>
          <p:nvPr/>
        </p:nvSpPr>
        <p:spPr>
          <a:xfrm rot="18900000">
            <a:off x="2311675" y="-1282705"/>
            <a:ext cx="4838151" cy="4838151"/>
          </a:xfrm>
          <a:prstGeom prst="teardrop">
            <a:avLst>
              <a:gd name="adj" fmla="val 124423"/>
            </a:avLst>
          </a:prstGeom>
          <a:solidFill>
            <a:srgbClr val="F9F9F9"/>
          </a:solidFill>
          <a:ln>
            <a:noFill/>
          </a:ln>
          <a:effectLst>
            <a:outerShdw blurRad="609600" dist="508000" dir="5400000" sx="1000" sy="1000" algn="ctr" rotWithShape="0">
              <a:schemeClr val="tx1">
                <a:lumMod val="95000"/>
                <a:lumOff val="5000"/>
                <a:alpha val="78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dirty="0">
              <a:latin typeface="Akrobat ExtraBold" pitchFamily="50" charset="-52"/>
            </a:endParaRPr>
          </a:p>
        </p:txBody>
      </p:sp>
      <p:sp>
        <p:nvSpPr>
          <p:cNvPr id="61" name="Капля 60"/>
          <p:cNvSpPr/>
          <p:nvPr/>
        </p:nvSpPr>
        <p:spPr>
          <a:xfrm rot="18900000">
            <a:off x="5732764" y="3579431"/>
            <a:ext cx="4838151" cy="4838151"/>
          </a:xfrm>
          <a:prstGeom prst="teardrop">
            <a:avLst>
              <a:gd name="adj" fmla="val 124423"/>
            </a:avLst>
          </a:prstGeom>
          <a:solidFill>
            <a:srgbClr val="F9F9F9"/>
          </a:solidFill>
          <a:ln>
            <a:noFill/>
          </a:ln>
          <a:effectLst>
            <a:outerShdw blurRad="609600" dist="508000" dir="5400000" sx="1000" sy="1000" algn="ctr" rotWithShape="0">
              <a:schemeClr val="tx1">
                <a:lumMod val="95000"/>
                <a:lumOff val="5000"/>
                <a:alpha val="78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dirty="0">
              <a:latin typeface="Akrobat ExtraBold" pitchFamily="50" charset="-52"/>
            </a:endParaRPr>
          </a:p>
        </p:txBody>
      </p:sp>
      <p:sp>
        <p:nvSpPr>
          <p:cNvPr id="62" name="Капля 61"/>
          <p:cNvSpPr/>
          <p:nvPr/>
        </p:nvSpPr>
        <p:spPr>
          <a:xfrm rot="18900000">
            <a:off x="-1162269" y="3579431"/>
            <a:ext cx="4838151" cy="4838151"/>
          </a:xfrm>
          <a:prstGeom prst="teardrop">
            <a:avLst>
              <a:gd name="adj" fmla="val 124423"/>
            </a:avLst>
          </a:prstGeom>
          <a:solidFill>
            <a:srgbClr val="F9F9F9"/>
          </a:solidFill>
          <a:ln>
            <a:noFill/>
          </a:ln>
          <a:effectLst>
            <a:outerShdw blurRad="609600" dist="508000" dir="5400000" sx="1000" sy="1000" algn="ctr" rotWithShape="0">
              <a:schemeClr val="tx1">
                <a:lumMod val="95000"/>
                <a:lumOff val="5000"/>
                <a:alpha val="78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dirty="0">
              <a:latin typeface="Akrobat ExtraBold" pitchFamily="50" charset="-52"/>
            </a:endParaRPr>
          </a:p>
        </p:txBody>
      </p:sp>
      <p:sp>
        <p:nvSpPr>
          <p:cNvPr id="79" name="Прямоугольник 78"/>
          <p:cNvSpPr/>
          <p:nvPr/>
        </p:nvSpPr>
        <p:spPr>
          <a:xfrm>
            <a:off x="-1" y="0"/>
            <a:ext cx="9144001" cy="908720"/>
          </a:xfrm>
          <a:prstGeom prst="rect">
            <a:avLst/>
          </a:prstGeom>
          <a:gradFill flip="none" rotWithShape="1">
            <a:gsLst>
              <a:gs pos="100000">
                <a:srgbClr val="3897C2"/>
              </a:gs>
              <a:gs pos="38000">
                <a:srgbClr val="003087"/>
              </a:gs>
            </a:gsLst>
            <a:path path="circle">
              <a:fillToRect t="100000" r="100000"/>
            </a:path>
            <a:tileRect l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dirty="0">
              <a:latin typeface="Akrobat ExtraBold" pitchFamily="50" charset="-52"/>
            </a:endParaRPr>
          </a:p>
        </p:txBody>
      </p:sp>
      <p:pic>
        <p:nvPicPr>
          <p:cNvPr id="80" name="Рисунок 79"/>
          <p:cNvPicPr>
            <a:picLocks noChangeAspect="1"/>
          </p:cNvPicPr>
          <p:nvPr/>
        </p:nvPicPr>
        <p:blipFill>
          <a:blip r:embed="rId3" cstate="print">
            <a:duotone>
              <a:prstClr val="black"/>
              <a:srgbClr val="DDDDDD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1500"/>
                    </a14:imgEffect>
                    <a14:imgEffect>
                      <a14:saturation sat="0"/>
                    </a14:imgEffect>
                    <a14:imgEffect>
                      <a14:brightnessContrast bright="100000" contras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890" y="266702"/>
            <a:ext cx="369380" cy="364250"/>
          </a:xfrm>
          <a:prstGeom prst="rect">
            <a:avLst/>
          </a:prstGeom>
          <a:noFill/>
        </p:spPr>
      </p:pic>
      <p:sp>
        <p:nvSpPr>
          <p:cNvPr id="81" name="TextBox 80"/>
          <p:cNvSpPr txBox="1"/>
          <p:nvPr/>
        </p:nvSpPr>
        <p:spPr>
          <a:xfrm>
            <a:off x="718394" y="243643"/>
            <a:ext cx="6181444" cy="41036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lang="uk-UA" sz="1600" dirty="0" err="1" smtClean="0">
                <a:solidFill>
                  <a:schemeClr val="bg1"/>
                </a:solidFill>
                <a:latin typeface="Akrobat ExtraBold" pitchFamily="50" charset="-52"/>
                <a:cs typeface="Gotham Pro Black" panose="02000903040000020004" pitchFamily="50" charset="0"/>
              </a:rPr>
              <a:t>ПрАТ</a:t>
            </a:r>
            <a:r>
              <a:rPr lang="uk-UA" sz="1600" dirty="0" smtClean="0">
                <a:solidFill>
                  <a:schemeClr val="bg1"/>
                </a:solidFill>
                <a:latin typeface="Akrobat ExtraBold" pitchFamily="50" charset="-52"/>
                <a:cs typeface="Gotham Pro Black" panose="02000903040000020004" pitchFamily="50" charset="0"/>
              </a:rPr>
              <a:t> “АК </a:t>
            </a:r>
            <a:r>
              <a:rPr lang="uk-UA" sz="1600" dirty="0" err="1" smtClean="0">
                <a:solidFill>
                  <a:schemeClr val="bg1"/>
                </a:solidFill>
                <a:latin typeface="Akrobat ExtraBold" pitchFamily="50" charset="-52"/>
                <a:cs typeface="Gotham Pro Black" panose="02000903040000020004" pitchFamily="50" charset="0"/>
              </a:rPr>
              <a:t>“Київводоканал”</a:t>
            </a:r>
            <a:endParaRPr lang="uk-UA" sz="1600" dirty="0" smtClean="0">
              <a:solidFill>
                <a:schemeClr val="bg1"/>
              </a:solidFill>
              <a:latin typeface="Akrobat ExtraBold" pitchFamily="50" charset="-52"/>
              <a:cs typeface="Gotham Pro Black" panose="02000903040000020004" pitchFamily="50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609600" y="1761292"/>
            <a:ext cx="6096000" cy="12311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3200" b="1" smtClean="0">
                <a:solidFill>
                  <a:srgbClr val="0070C0"/>
                </a:solidFill>
                <a:latin typeface="Akrobat ExtraBold" pitchFamily="50" charset="-52"/>
                <a:cs typeface="Arial" panose="020B0604020202020204" pitchFamily="34" charset="0"/>
              </a:rPr>
              <a:t>0,59 млн грн </a:t>
            </a:r>
            <a:r>
              <a:rPr lang="uk-UA" b="1" smtClean="0">
                <a:latin typeface="Akrobat ExtraBold" pitchFamily="50" charset="-52"/>
                <a:cs typeface="Arial" panose="020B0604020202020204" pitchFamily="34" charset="0"/>
              </a:rPr>
              <a:t>-</a:t>
            </a:r>
            <a:r>
              <a:rPr lang="uk-UA" b="1" smtClean="0">
                <a:solidFill>
                  <a:srgbClr val="C00000"/>
                </a:solidFill>
                <a:latin typeface="Akrobat ExtraBold" pitchFamily="50" charset="-52"/>
                <a:cs typeface="Arial" panose="020B0604020202020204" pitchFamily="34" charset="0"/>
              </a:rPr>
              <a:t> </a:t>
            </a:r>
            <a:r>
              <a:rPr lang="ru-RU" smtClean="0">
                <a:latin typeface="Akrobat ExtraBold" pitchFamily="50" charset="-52"/>
                <a:cs typeface="Arial" panose="020B0604020202020204" pitchFamily="34" charset="0"/>
              </a:rPr>
              <a:t>мотопомпа </a:t>
            </a:r>
            <a:r>
              <a:rPr lang="ru-RU">
                <a:latin typeface="Akrobat ExtraBold" pitchFamily="50" charset="-52"/>
                <a:cs typeface="Arial" panose="020B0604020202020204" pitchFamily="34" charset="0"/>
              </a:rPr>
              <a:t>для структурних </a:t>
            </a:r>
            <a:endParaRPr lang="ru-RU" smtClean="0">
              <a:latin typeface="Akrobat ExtraBold" pitchFamily="50" charset="-52"/>
              <a:cs typeface="Arial" panose="020B0604020202020204" pitchFamily="34" charset="0"/>
            </a:endParaRPr>
          </a:p>
          <a:p>
            <a:r>
              <a:rPr lang="ru-RU" smtClean="0">
                <a:latin typeface="Akrobat ExtraBold" pitchFamily="50" charset="-52"/>
                <a:cs typeface="Arial" panose="020B0604020202020204" pitchFamily="34" charset="0"/>
              </a:rPr>
              <a:t>підрозділів </a:t>
            </a:r>
            <a:r>
              <a:rPr lang="ru-RU">
                <a:latin typeface="Akrobat ExtraBold" pitchFamily="50" charset="-52"/>
                <a:cs typeface="Arial" panose="020B0604020202020204" pitchFamily="34" charset="0"/>
              </a:rPr>
              <a:t>УЕВМ та НС (</a:t>
            </a:r>
            <a:r>
              <a:rPr lang="ru-RU" sz="2400">
                <a:solidFill>
                  <a:srgbClr val="0070C0"/>
                </a:solidFill>
                <a:latin typeface="Akrobat ExtraBold" pitchFamily="50" charset="-52"/>
                <a:cs typeface="Arial" panose="020B0604020202020204" pitchFamily="34" charset="0"/>
              </a:rPr>
              <a:t>10 од</a:t>
            </a:r>
            <a:r>
              <a:rPr lang="ru-RU">
                <a:latin typeface="Akrobat ExtraBold" pitchFamily="50" charset="-52"/>
                <a:cs typeface="Arial" panose="020B0604020202020204" pitchFamily="34" charset="0"/>
              </a:rPr>
              <a:t>.)</a:t>
            </a:r>
          </a:p>
          <a:p>
            <a:pPr marL="0" indent="0">
              <a:buNone/>
            </a:pPr>
            <a:endParaRPr lang="uk-UA" b="1" dirty="0">
              <a:solidFill>
                <a:srgbClr val="C00000"/>
              </a:solidFill>
              <a:latin typeface="Akrobat ExtraBold" pitchFamily="50" charset="-52"/>
              <a:cs typeface="Arial" panose="020B0604020202020204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609600" y="3352800"/>
            <a:ext cx="60960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3200" smtClean="0">
                <a:solidFill>
                  <a:srgbClr val="0070C0"/>
                </a:solidFill>
                <a:latin typeface="Akrobat ExtraBold" pitchFamily="50" charset="-52"/>
                <a:cs typeface="Arial" panose="020B0604020202020204" pitchFamily="34" charset="0"/>
              </a:rPr>
              <a:t>5,90</a:t>
            </a:r>
            <a:r>
              <a:rPr lang="en-US" sz="3200" smtClean="0">
                <a:solidFill>
                  <a:srgbClr val="0070C0"/>
                </a:solidFill>
                <a:latin typeface="Akrobat ExtraBold" pitchFamily="50" charset="-52"/>
                <a:cs typeface="Arial" panose="020B0604020202020204" pitchFamily="34" charset="0"/>
              </a:rPr>
              <a:t> </a:t>
            </a:r>
            <a:r>
              <a:rPr lang="uk-UA" sz="3200" smtClean="0">
                <a:solidFill>
                  <a:srgbClr val="0070C0"/>
                </a:solidFill>
                <a:latin typeface="Akrobat ExtraBold" pitchFamily="50" charset="-52"/>
                <a:cs typeface="Arial" panose="020B0604020202020204" pitchFamily="34" charset="0"/>
              </a:rPr>
              <a:t>млн грн </a:t>
            </a:r>
            <a:r>
              <a:rPr lang="uk-UA" smtClean="0">
                <a:latin typeface="Akrobat ExtraBold" pitchFamily="50" charset="-52"/>
                <a:cs typeface="Arial" panose="020B0604020202020204" pitchFamily="34" charset="0"/>
              </a:rPr>
              <a:t>-</a:t>
            </a:r>
            <a:r>
              <a:rPr lang="uk-UA" smtClean="0">
                <a:solidFill>
                  <a:srgbClr val="C00000"/>
                </a:solidFill>
                <a:latin typeface="Akrobat ExtraBold" pitchFamily="50" charset="-52"/>
                <a:cs typeface="Arial" panose="020B0604020202020204" pitchFamily="34" charset="0"/>
              </a:rPr>
              <a:t> </a:t>
            </a:r>
            <a:r>
              <a:rPr lang="ru-RU" smtClean="0">
                <a:latin typeface="Akrobat ExtraBold" pitchFamily="50" charset="-52"/>
                <a:cs typeface="Arial" panose="020B0604020202020204" pitchFamily="34" charset="0"/>
              </a:rPr>
              <a:t>автомобіль-самоскид </a:t>
            </a:r>
          </a:p>
          <a:p>
            <a:r>
              <a:rPr lang="ru-RU" smtClean="0">
                <a:latin typeface="Akrobat ExtraBold" pitchFamily="50" charset="-52"/>
                <a:cs typeface="Arial" panose="020B0604020202020204" pitchFamily="34" charset="0"/>
              </a:rPr>
              <a:t>(</a:t>
            </a:r>
            <a:r>
              <a:rPr lang="ru-RU">
                <a:latin typeface="Akrobat ExtraBold" pitchFamily="50" charset="-52"/>
                <a:cs typeface="Arial" panose="020B0604020202020204" pitchFamily="34" charset="0"/>
              </a:rPr>
              <a:t>в/п 20 т)  (</a:t>
            </a:r>
            <a:r>
              <a:rPr lang="ru-RU" sz="2400">
                <a:solidFill>
                  <a:srgbClr val="0070C0"/>
                </a:solidFill>
                <a:latin typeface="Akrobat ExtraBold" pitchFamily="50" charset="-52"/>
                <a:cs typeface="Arial" panose="020B0604020202020204" pitchFamily="34" charset="0"/>
              </a:rPr>
              <a:t>2 од</a:t>
            </a:r>
            <a:r>
              <a:rPr lang="ru-RU">
                <a:latin typeface="Akrobat ExtraBold" pitchFamily="50" charset="-52"/>
                <a:cs typeface="Arial" panose="020B0604020202020204" pitchFamily="34" charset="0"/>
              </a:rPr>
              <a:t>.)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609600" y="4941094"/>
            <a:ext cx="6096000" cy="12311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3200" b="1" smtClean="0">
                <a:solidFill>
                  <a:srgbClr val="0070C0"/>
                </a:solidFill>
                <a:latin typeface="Akrobat ExtraBold" pitchFamily="50" charset="-52"/>
                <a:cs typeface="Arial" panose="020B0604020202020204" pitchFamily="34" charset="0"/>
              </a:rPr>
              <a:t>2,54</a:t>
            </a:r>
            <a:r>
              <a:rPr lang="en-US" sz="3200" b="1" smtClean="0">
                <a:solidFill>
                  <a:srgbClr val="0070C0"/>
                </a:solidFill>
                <a:latin typeface="Akrobat ExtraBold" pitchFamily="50" charset="-52"/>
                <a:cs typeface="Arial" panose="020B0604020202020204" pitchFamily="34" charset="0"/>
              </a:rPr>
              <a:t> </a:t>
            </a:r>
            <a:r>
              <a:rPr lang="uk-UA" sz="3200" b="1" smtClean="0">
                <a:solidFill>
                  <a:srgbClr val="0070C0"/>
                </a:solidFill>
                <a:latin typeface="Akrobat ExtraBold" pitchFamily="50" charset="-52"/>
                <a:cs typeface="Arial" panose="020B0604020202020204" pitchFamily="34" charset="0"/>
              </a:rPr>
              <a:t>млн грн </a:t>
            </a:r>
            <a:r>
              <a:rPr lang="uk-UA" b="1" smtClean="0">
                <a:latin typeface="Akrobat ExtraBold" pitchFamily="50" charset="-52"/>
                <a:cs typeface="Arial" panose="020B0604020202020204" pitchFamily="34" charset="0"/>
              </a:rPr>
              <a:t>-</a:t>
            </a:r>
            <a:r>
              <a:rPr lang="uk-UA" b="1" smtClean="0">
                <a:solidFill>
                  <a:srgbClr val="C00000"/>
                </a:solidFill>
                <a:latin typeface="Akrobat ExtraBold" pitchFamily="50" charset="-52"/>
                <a:cs typeface="Arial" panose="020B0604020202020204" pitchFamily="34" charset="0"/>
              </a:rPr>
              <a:t> </a:t>
            </a:r>
            <a:r>
              <a:rPr lang="ru-RU" smtClean="0">
                <a:latin typeface="Akrobat ExtraBold" pitchFamily="50" charset="-52"/>
                <a:cs typeface="Arial" panose="020B0604020202020204" pitchFamily="34" charset="0"/>
              </a:rPr>
              <a:t>екскаватор-навантажувач </a:t>
            </a:r>
          </a:p>
          <a:p>
            <a:r>
              <a:rPr lang="ru-RU" smtClean="0">
                <a:latin typeface="Akrobat ExtraBold" pitchFamily="50" charset="-52"/>
                <a:cs typeface="Arial" panose="020B0604020202020204" pitchFamily="34" charset="0"/>
              </a:rPr>
              <a:t>(</a:t>
            </a:r>
            <a:r>
              <a:rPr lang="ru-RU">
                <a:latin typeface="Akrobat ExtraBold" pitchFamily="50" charset="-52"/>
                <a:cs typeface="Arial" panose="020B0604020202020204" pitchFamily="34" charset="0"/>
              </a:rPr>
              <a:t>об’єм ковша 0,24 м. куб</a:t>
            </a:r>
            <a:r>
              <a:rPr lang="ru-RU" smtClean="0">
                <a:latin typeface="Akrobat ExtraBold" pitchFamily="50" charset="-52"/>
                <a:cs typeface="Arial" panose="020B0604020202020204" pitchFamily="34" charset="0"/>
              </a:rPr>
              <a:t>) (</a:t>
            </a:r>
            <a:r>
              <a:rPr lang="ru-RU" sz="2400">
                <a:solidFill>
                  <a:srgbClr val="0070C0"/>
                </a:solidFill>
                <a:latin typeface="Akrobat ExtraBold" pitchFamily="50" charset="-52"/>
                <a:cs typeface="Arial" panose="020B0604020202020204" pitchFamily="34" charset="0"/>
              </a:rPr>
              <a:t>1 од</a:t>
            </a:r>
            <a:r>
              <a:rPr lang="ru-RU">
                <a:latin typeface="Akrobat ExtraBold" pitchFamily="50" charset="-52"/>
                <a:cs typeface="Arial" panose="020B0604020202020204" pitchFamily="34" charset="0"/>
              </a:rPr>
              <a:t>.)</a:t>
            </a:r>
          </a:p>
          <a:p>
            <a:pPr marL="0" indent="0">
              <a:buNone/>
            </a:pPr>
            <a:endParaRPr lang="uk-UA" b="1" dirty="0">
              <a:solidFill>
                <a:srgbClr val="C00000"/>
              </a:solidFill>
              <a:latin typeface="Akrobat ExtraBold" pitchFamily="50" charset="-52"/>
              <a:cs typeface="Arial" panose="020B0604020202020204" pitchFamily="34" charset="0"/>
            </a:endParaRPr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19800" y="1524000"/>
            <a:ext cx="2514600" cy="1524000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19800" y="3120261"/>
            <a:ext cx="2514600" cy="1492169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96000" y="4913050"/>
            <a:ext cx="2514600" cy="13757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53875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500"/>
                            </p:stCondLst>
                            <p:childTnLst>
                              <p:par>
                                <p:cTn id="3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000"/>
                            </p:stCondLst>
                            <p:childTnLst>
                              <p:par>
                                <p:cTn id="37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3500"/>
                            </p:stCondLst>
                            <p:childTnLst>
                              <p:par>
                                <p:cTn id="4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4000"/>
                            </p:stCondLst>
                            <p:childTnLst>
                              <p:par>
                                <p:cTn id="48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" grpId="0" animBg="1"/>
      <p:bldP spid="61" grpId="0" animBg="1"/>
      <p:bldP spid="62" grpId="0" animBg="1"/>
      <p:bldP spid="2" grpId="0"/>
      <p:bldP spid="10" grpId="0"/>
      <p:bldP spid="11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Капля 54"/>
          <p:cNvSpPr/>
          <p:nvPr/>
        </p:nvSpPr>
        <p:spPr>
          <a:xfrm rot="18900000">
            <a:off x="2311675" y="-1282705"/>
            <a:ext cx="4838151" cy="4838151"/>
          </a:xfrm>
          <a:prstGeom prst="teardrop">
            <a:avLst>
              <a:gd name="adj" fmla="val 124423"/>
            </a:avLst>
          </a:prstGeom>
          <a:solidFill>
            <a:srgbClr val="F9F9F9"/>
          </a:solidFill>
          <a:ln>
            <a:noFill/>
          </a:ln>
          <a:effectLst>
            <a:outerShdw blurRad="609600" dist="508000" dir="5400000" sx="1000" sy="1000" algn="ctr" rotWithShape="0">
              <a:schemeClr val="tx1">
                <a:lumMod val="95000"/>
                <a:lumOff val="5000"/>
                <a:alpha val="78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dirty="0">
              <a:latin typeface="Akrobat ExtraBold" pitchFamily="50" charset="-52"/>
            </a:endParaRPr>
          </a:p>
        </p:txBody>
      </p:sp>
      <p:sp>
        <p:nvSpPr>
          <p:cNvPr id="61" name="Капля 60"/>
          <p:cNvSpPr/>
          <p:nvPr/>
        </p:nvSpPr>
        <p:spPr>
          <a:xfrm rot="18900000">
            <a:off x="5732764" y="3579431"/>
            <a:ext cx="4838151" cy="4838151"/>
          </a:xfrm>
          <a:prstGeom prst="teardrop">
            <a:avLst>
              <a:gd name="adj" fmla="val 124423"/>
            </a:avLst>
          </a:prstGeom>
          <a:solidFill>
            <a:srgbClr val="F9F9F9"/>
          </a:solidFill>
          <a:ln>
            <a:noFill/>
          </a:ln>
          <a:effectLst>
            <a:outerShdw blurRad="609600" dist="508000" dir="5400000" sx="1000" sy="1000" algn="ctr" rotWithShape="0">
              <a:schemeClr val="tx1">
                <a:lumMod val="95000"/>
                <a:lumOff val="5000"/>
                <a:alpha val="78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dirty="0">
              <a:latin typeface="Akrobat ExtraBold" pitchFamily="50" charset="-52"/>
            </a:endParaRPr>
          </a:p>
        </p:txBody>
      </p:sp>
      <p:sp>
        <p:nvSpPr>
          <p:cNvPr id="62" name="Капля 61"/>
          <p:cNvSpPr/>
          <p:nvPr/>
        </p:nvSpPr>
        <p:spPr>
          <a:xfrm rot="18900000">
            <a:off x="-1162269" y="3579431"/>
            <a:ext cx="4838151" cy="4838151"/>
          </a:xfrm>
          <a:prstGeom prst="teardrop">
            <a:avLst>
              <a:gd name="adj" fmla="val 124423"/>
            </a:avLst>
          </a:prstGeom>
          <a:solidFill>
            <a:srgbClr val="F9F9F9"/>
          </a:solidFill>
          <a:ln>
            <a:noFill/>
          </a:ln>
          <a:effectLst>
            <a:outerShdw blurRad="609600" dist="508000" dir="5400000" sx="1000" sy="1000" algn="ctr" rotWithShape="0">
              <a:schemeClr val="tx1">
                <a:lumMod val="95000"/>
                <a:lumOff val="5000"/>
                <a:alpha val="78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dirty="0">
              <a:latin typeface="Akrobat ExtraBold" pitchFamily="50" charset="-52"/>
            </a:endParaRPr>
          </a:p>
        </p:txBody>
      </p:sp>
      <p:sp>
        <p:nvSpPr>
          <p:cNvPr id="79" name="Прямоугольник 78"/>
          <p:cNvSpPr/>
          <p:nvPr/>
        </p:nvSpPr>
        <p:spPr>
          <a:xfrm>
            <a:off x="-1" y="0"/>
            <a:ext cx="9144001" cy="908720"/>
          </a:xfrm>
          <a:prstGeom prst="rect">
            <a:avLst/>
          </a:prstGeom>
          <a:gradFill flip="none" rotWithShape="1">
            <a:gsLst>
              <a:gs pos="100000">
                <a:srgbClr val="3897C2"/>
              </a:gs>
              <a:gs pos="38000">
                <a:srgbClr val="003087"/>
              </a:gs>
            </a:gsLst>
            <a:path path="circle">
              <a:fillToRect t="100000" r="100000"/>
            </a:path>
            <a:tileRect l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dirty="0">
              <a:latin typeface="Akrobat ExtraBold" pitchFamily="50" charset="-52"/>
            </a:endParaRPr>
          </a:p>
        </p:txBody>
      </p:sp>
      <p:pic>
        <p:nvPicPr>
          <p:cNvPr id="80" name="Рисунок 79"/>
          <p:cNvPicPr>
            <a:picLocks noChangeAspect="1"/>
          </p:cNvPicPr>
          <p:nvPr/>
        </p:nvPicPr>
        <p:blipFill>
          <a:blip r:embed="rId3" cstate="print">
            <a:duotone>
              <a:prstClr val="black"/>
              <a:srgbClr val="DDDDDD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1500"/>
                    </a14:imgEffect>
                    <a14:imgEffect>
                      <a14:saturation sat="0"/>
                    </a14:imgEffect>
                    <a14:imgEffect>
                      <a14:brightnessContrast bright="100000" contras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890" y="266702"/>
            <a:ext cx="369380" cy="364250"/>
          </a:xfrm>
          <a:prstGeom prst="rect">
            <a:avLst/>
          </a:prstGeom>
          <a:noFill/>
        </p:spPr>
      </p:pic>
      <p:sp>
        <p:nvSpPr>
          <p:cNvPr id="81" name="TextBox 80"/>
          <p:cNvSpPr txBox="1"/>
          <p:nvPr/>
        </p:nvSpPr>
        <p:spPr>
          <a:xfrm>
            <a:off x="718394" y="243643"/>
            <a:ext cx="6181444" cy="41036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lang="uk-UA" sz="1600" dirty="0" err="1" smtClean="0">
                <a:solidFill>
                  <a:schemeClr val="bg1"/>
                </a:solidFill>
                <a:latin typeface="Akrobat ExtraBold" pitchFamily="50" charset="-52"/>
                <a:cs typeface="Gotham Pro Black" panose="02000903040000020004" pitchFamily="50" charset="0"/>
              </a:rPr>
              <a:t>ПрАТ</a:t>
            </a:r>
            <a:r>
              <a:rPr lang="uk-UA" sz="1600" dirty="0" smtClean="0">
                <a:solidFill>
                  <a:schemeClr val="bg1"/>
                </a:solidFill>
                <a:latin typeface="Akrobat ExtraBold" pitchFamily="50" charset="-52"/>
                <a:cs typeface="Gotham Pro Black" panose="02000903040000020004" pitchFamily="50" charset="0"/>
              </a:rPr>
              <a:t> “АК </a:t>
            </a:r>
            <a:r>
              <a:rPr lang="uk-UA" sz="1600" dirty="0" err="1" smtClean="0">
                <a:solidFill>
                  <a:schemeClr val="bg1"/>
                </a:solidFill>
                <a:latin typeface="Akrobat ExtraBold" pitchFamily="50" charset="-52"/>
                <a:cs typeface="Gotham Pro Black" panose="02000903040000020004" pitchFamily="50" charset="0"/>
              </a:rPr>
              <a:t>“Київводоканал”</a:t>
            </a:r>
            <a:endParaRPr lang="uk-UA" sz="1600" dirty="0" smtClean="0">
              <a:solidFill>
                <a:schemeClr val="bg1"/>
              </a:solidFill>
              <a:latin typeface="Akrobat ExtraBold" pitchFamily="50" charset="-52"/>
              <a:cs typeface="Gotham Pro Black" panose="02000903040000020004" pitchFamily="50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2971800" y="1320225"/>
            <a:ext cx="6096000" cy="12311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3200" b="1" smtClean="0">
                <a:solidFill>
                  <a:srgbClr val="0070C0"/>
                </a:solidFill>
                <a:latin typeface="Akrobat ExtraBold" pitchFamily="50" charset="-52"/>
                <a:cs typeface="Arial" panose="020B0604020202020204" pitchFamily="34" charset="0"/>
              </a:rPr>
              <a:t>2,37 млн грн </a:t>
            </a:r>
            <a:r>
              <a:rPr lang="uk-UA" b="1" smtClean="0">
                <a:latin typeface="Akrobat ExtraBold" pitchFamily="50" charset="-52"/>
                <a:cs typeface="Arial" panose="020B0604020202020204" pitchFamily="34" charset="0"/>
              </a:rPr>
              <a:t>-</a:t>
            </a:r>
            <a:r>
              <a:rPr lang="uk-UA" b="1" smtClean="0">
                <a:solidFill>
                  <a:srgbClr val="C00000"/>
                </a:solidFill>
                <a:latin typeface="Akrobat ExtraBold" pitchFamily="50" charset="-52"/>
                <a:cs typeface="Arial" panose="020B0604020202020204" pitchFamily="34" charset="0"/>
              </a:rPr>
              <a:t> </a:t>
            </a:r>
            <a:r>
              <a:rPr lang="ru-RU" smtClean="0">
                <a:latin typeface="Akrobat ExtraBold" pitchFamily="50" charset="-52"/>
                <a:cs typeface="Arial" panose="020B0604020202020204" pitchFamily="34" charset="0"/>
              </a:rPr>
              <a:t>автомобілі </a:t>
            </a:r>
            <a:r>
              <a:rPr lang="ru-RU">
                <a:latin typeface="Akrobat ExtraBold" pitchFamily="50" charset="-52"/>
                <a:cs typeface="Arial" panose="020B0604020202020204" pitchFamily="34" charset="0"/>
              </a:rPr>
              <a:t>спеціального типу ОВМ </a:t>
            </a:r>
            <a:endParaRPr lang="ru-RU" smtClean="0">
              <a:latin typeface="Akrobat ExtraBold" pitchFamily="50" charset="-52"/>
              <a:cs typeface="Arial" panose="020B0604020202020204" pitchFamily="34" charset="0"/>
            </a:endParaRPr>
          </a:p>
          <a:p>
            <a:r>
              <a:rPr lang="ru-RU" smtClean="0">
                <a:latin typeface="Akrobat ExtraBold" pitchFamily="50" charset="-52"/>
                <a:cs typeface="Arial" panose="020B0604020202020204" pitchFamily="34" charset="0"/>
              </a:rPr>
              <a:t>(</a:t>
            </a:r>
            <a:r>
              <a:rPr lang="ru-RU">
                <a:latin typeface="Akrobat ExtraBold" pitchFamily="50" charset="-52"/>
                <a:cs typeface="Arial" panose="020B0604020202020204" pitchFamily="34" charset="0"/>
              </a:rPr>
              <a:t>з комплектом спеціального інструменту</a:t>
            </a:r>
            <a:r>
              <a:rPr lang="ru-RU" smtClean="0">
                <a:latin typeface="Akrobat ExtraBold" pitchFamily="50" charset="-52"/>
                <a:cs typeface="Arial" panose="020B0604020202020204" pitchFamily="34" charset="0"/>
              </a:rPr>
              <a:t>) (</a:t>
            </a:r>
            <a:r>
              <a:rPr lang="ru-RU" sz="2400">
                <a:solidFill>
                  <a:srgbClr val="0070C0"/>
                </a:solidFill>
                <a:latin typeface="Akrobat ExtraBold" pitchFamily="50" charset="-52"/>
                <a:cs typeface="Arial" panose="020B0604020202020204" pitchFamily="34" charset="0"/>
              </a:rPr>
              <a:t>5 од</a:t>
            </a:r>
            <a:r>
              <a:rPr lang="ru-RU">
                <a:latin typeface="Akrobat ExtraBold" pitchFamily="50" charset="-52"/>
                <a:cs typeface="Arial" panose="020B0604020202020204" pitchFamily="34" charset="0"/>
              </a:rPr>
              <a:t>.) </a:t>
            </a:r>
          </a:p>
          <a:p>
            <a:pPr marL="0" indent="0">
              <a:buNone/>
            </a:pPr>
            <a:endParaRPr lang="uk-UA" b="1" dirty="0">
              <a:solidFill>
                <a:srgbClr val="C00000"/>
              </a:solidFill>
              <a:latin typeface="Akrobat ExtraBold" pitchFamily="50" charset="-52"/>
              <a:cs typeface="Arial" panose="020B0604020202020204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2971800" y="2669766"/>
            <a:ext cx="60960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3200" smtClean="0">
                <a:solidFill>
                  <a:srgbClr val="0070C0"/>
                </a:solidFill>
                <a:latin typeface="Akrobat ExtraBold" pitchFamily="50" charset="-52"/>
                <a:cs typeface="Arial" panose="020B0604020202020204" pitchFamily="34" charset="0"/>
              </a:rPr>
              <a:t>2,71</a:t>
            </a:r>
            <a:r>
              <a:rPr lang="en-US" sz="3200" smtClean="0">
                <a:solidFill>
                  <a:srgbClr val="0070C0"/>
                </a:solidFill>
                <a:latin typeface="Akrobat ExtraBold" pitchFamily="50" charset="-52"/>
                <a:cs typeface="Arial" panose="020B0604020202020204" pitchFamily="34" charset="0"/>
              </a:rPr>
              <a:t> </a:t>
            </a:r>
            <a:r>
              <a:rPr lang="uk-UA" sz="3200" smtClean="0">
                <a:solidFill>
                  <a:srgbClr val="0070C0"/>
                </a:solidFill>
                <a:latin typeface="Akrobat ExtraBold" pitchFamily="50" charset="-52"/>
                <a:cs typeface="Arial" panose="020B0604020202020204" pitchFamily="34" charset="0"/>
              </a:rPr>
              <a:t>млн грн </a:t>
            </a:r>
            <a:r>
              <a:rPr lang="uk-UA" smtClean="0">
                <a:latin typeface="Akrobat ExtraBold" pitchFamily="50" charset="-52"/>
                <a:cs typeface="Arial" panose="020B0604020202020204" pitchFamily="34" charset="0"/>
              </a:rPr>
              <a:t>-</a:t>
            </a:r>
            <a:r>
              <a:rPr lang="uk-UA" smtClean="0">
                <a:solidFill>
                  <a:srgbClr val="C00000"/>
                </a:solidFill>
                <a:latin typeface="Akrobat ExtraBold" pitchFamily="50" charset="-52"/>
                <a:cs typeface="Arial" panose="020B0604020202020204" pitchFamily="34" charset="0"/>
              </a:rPr>
              <a:t> </a:t>
            </a:r>
            <a:r>
              <a:rPr lang="ru-RU" smtClean="0">
                <a:latin typeface="Akrobat ExtraBold" pitchFamily="50" charset="-52"/>
                <a:cs typeface="Arial" panose="020B0604020202020204" pitchFamily="34" charset="0"/>
              </a:rPr>
              <a:t>каналопромивочна </a:t>
            </a:r>
            <a:r>
              <a:rPr lang="ru-RU">
                <a:latin typeface="Akrobat ExtraBold" pitchFamily="50" charset="-52"/>
                <a:cs typeface="Arial" panose="020B0604020202020204" pitchFamily="34" charset="0"/>
              </a:rPr>
              <a:t>машина </a:t>
            </a:r>
            <a:endParaRPr lang="ru-RU" smtClean="0">
              <a:latin typeface="Akrobat ExtraBold" pitchFamily="50" charset="-52"/>
              <a:cs typeface="Arial" panose="020B0604020202020204" pitchFamily="34" charset="0"/>
            </a:endParaRPr>
          </a:p>
          <a:p>
            <a:r>
              <a:rPr lang="ru-RU" smtClean="0">
                <a:latin typeface="Akrobat ExtraBold" pitchFamily="50" charset="-52"/>
                <a:cs typeface="Arial" panose="020B0604020202020204" pitchFamily="34" charset="0"/>
              </a:rPr>
              <a:t>(</a:t>
            </a:r>
            <a:r>
              <a:rPr lang="ru-RU">
                <a:latin typeface="Akrobat ExtraBold" pitchFamily="50" charset="-52"/>
                <a:cs typeface="Arial" panose="020B0604020202020204" pitchFamily="34" charset="0"/>
              </a:rPr>
              <a:t>об’єм цистерни 7,7 м. куб) </a:t>
            </a:r>
            <a:r>
              <a:rPr lang="ru-RU" smtClean="0">
                <a:latin typeface="Akrobat ExtraBold" pitchFamily="50" charset="-52"/>
                <a:cs typeface="Arial" panose="020B0604020202020204" pitchFamily="34" charset="0"/>
              </a:rPr>
              <a:t> (</a:t>
            </a:r>
            <a:r>
              <a:rPr lang="ru-RU" sz="2400" smtClean="0">
                <a:solidFill>
                  <a:srgbClr val="0070C0"/>
                </a:solidFill>
                <a:latin typeface="Akrobat ExtraBold" pitchFamily="50" charset="-52"/>
                <a:cs typeface="Arial" panose="020B0604020202020204" pitchFamily="34" charset="0"/>
              </a:rPr>
              <a:t>1 од</a:t>
            </a:r>
            <a:r>
              <a:rPr lang="ru-RU" sz="2400">
                <a:solidFill>
                  <a:srgbClr val="0070C0"/>
                </a:solidFill>
                <a:latin typeface="Akrobat ExtraBold" pitchFamily="50" charset="-52"/>
                <a:cs typeface="Arial" panose="020B0604020202020204" pitchFamily="34" charset="0"/>
              </a:rPr>
              <a:t>.</a:t>
            </a:r>
            <a:r>
              <a:rPr lang="ru-RU" sz="2400">
                <a:latin typeface="Akrobat ExtraBold" pitchFamily="50" charset="-52"/>
                <a:cs typeface="Arial" panose="020B0604020202020204" pitchFamily="34" charset="0"/>
              </a:rPr>
              <a:t>)</a:t>
            </a:r>
            <a:endParaRPr lang="ru-RU">
              <a:latin typeface="Akrobat ExtraBold" pitchFamily="50" charset="-52"/>
              <a:cs typeface="Arial" panose="020B0604020202020204" pitchFamily="34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2971800" y="3825895"/>
            <a:ext cx="6096000" cy="15081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3200" b="1" smtClean="0">
                <a:solidFill>
                  <a:srgbClr val="0070C0"/>
                </a:solidFill>
                <a:latin typeface="Akrobat ExtraBold" pitchFamily="50" charset="-52"/>
                <a:cs typeface="Arial" panose="020B0604020202020204" pitchFamily="34" charset="0"/>
              </a:rPr>
              <a:t>2,09</a:t>
            </a:r>
            <a:r>
              <a:rPr lang="en-US" sz="3200" b="1" smtClean="0">
                <a:solidFill>
                  <a:srgbClr val="0070C0"/>
                </a:solidFill>
                <a:latin typeface="Akrobat ExtraBold" pitchFamily="50" charset="-52"/>
                <a:cs typeface="Arial" panose="020B0604020202020204" pitchFamily="34" charset="0"/>
              </a:rPr>
              <a:t> </a:t>
            </a:r>
            <a:r>
              <a:rPr lang="uk-UA" sz="3200" b="1" smtClean="0">
                <a:solidFill>
                  <a:srgbClr val="0070C0"/>
                </a:solidFill>
                <a:latin typeface="Akrobat ExtraBold" pitchFamily="50" charset="-52"/>
                <a:cs typeface="Arial" panose="020B0604020202020204" pitchFamily="34" charset="0"/>
              </a:rPr>
              <a:t>млн грн </a:t>
            </a:r>
            <a:r>
              <a:rPr lang="uk-UA" b="1" smtClean="0">
                <a:latin typeface="Akrobat ExtraBold" pitchFamily="50" charset="-52"/>
                <a:cs typeface="Arial" panose="020B0604020202020204" pitchFamily="34" charset="0"/>
              </a:rPr>
              <a:t>-</a:t>
            </a:r>
            <a:r>
              <a:rPr lang="uk-UA" b="1" smtClean="0">
                <a:solidFill>
                  <a:srgbClr val="C00000"/>
                </a:solidFill>
                <a:latin typeface="Akrobat ExtraBold" pitchFamily="50" charset="-52"/>
                <a:cs typeface="Arial" panose="020B0604020202020204" pitchFamily="34" charset="0"/>
              </a:rPr>
              <a:t> </a:t>
            </a:r>
            <a:r>
              <a:rPr lang="ru-RU" smtClean="0">
                <a:latin typeface="Akrobat ExtraBold" pitchFamily="50" charset="-52"/>
                <a:cs typeface="Arial" panose="020B0604020202020204" pitchFamily="34" charset="0"/>
              </a:rPr>
              <a:t>автомобіль </a:t>
            </a:r>
            <a:r>
              <a:rPr lang="ru-RU">
                <a:latin typeface="Akrobat ExtraBold" pitchFamily="50" charset="-52"/>
                <a:cs typeface="Arial" panose="020B0604020202020204" pitchFamily="34" charset="0"/>
              </a:rPr>
              <a:t>спеціального типу РВМ </a:t>
            </a:r>
            <a:endParaRPr lang="ru-RU" smtClean="0">
              <a:latin typeface="Akrobat ExtraBold" pitchFamily="50" charset="-52"/>
              <a:cs typeface="Arial" panose="020B0604020202020204" pitchFamily="34" charset="0"/>
            </a:endParaRPr>
          </a:p>
          <a:p>
            <a:r>
              <a:rPr lang="ru-RU" smtClean="0">
                <a:latin typeface="Akrobat ExtraBold" pitchFamily="50" charset="-52"/>
                <a:cs typeface="Arial" panose="020B0604020202020204" pitchFamily="34" charset="0"/>
              </a:rPr>
              <a:t>на </a:t>
            </a:r>
            <a:r>
              <a:rPr lang="ru-RU">
                <a:latin typeface="Akrobat ExtraBold" pitchFamily="50" charset="-52"/>
                <a:cs typeface="Arial" panose="020B0604020202020204" pitchFamily="34" charset="0"/>
              </a:rPr>
              <a:t>шасі вантажного автомобіля (зі зварювальним генератором) </a:t>
            </a:r>
          </a:p>
          <a:p>
            <a:r>
              <a:rPr lang="ru-RU">
                <a:latin typeface="Akrobat ExtraBold" pitchFamily="50" charset="-52"/>
                <a:cs typeface="Arial" panose="020B0604020202020204" pitchFamily="34" charset="0"/>
              </a:rPr>
              <a:t>(</a:t>
            </a:r>
            <a:r>
              <a:rPr lang="ru-RU" sz="2400" smtClean="0">
                <a:solidFill>
                  <a:srgbClr val="0070C0"/>
                </a:solidFill>
                <a:latin typeface="Akrobat ExtraBold" pitchFamily="50" charset="-52"/>
                <a:cs typeface="Arial" panose="020B0604020202020204" pitchFamily="34" charset="0"/>
              </a:rPr>
              <a:t>1 од</a:t>
            </a:r>
            <a:r>
              <a:rPr lang="ru-RU">
                <a:latin typeface="Akrobat ExtraBold" pitchFamily="50" charset="-52"/>
                <a:cs typeface="Arial" panose="020B0604020202020204" pitchFamily="34" charset="0"/>
              </a:rPr>
              <a:t>.)</a:t>
            </a:r>
          </a:p>
          <a:p>
            <a:pPr marL="0" indent="0">
              <a:buNone/>
            </a:pPr>
            <a:endParaRPr lang="uk-UA" b="1" dirty="0">
              <a:solidFill>
                <a:srgbClr val="C00000"/>
              </a:solidFill>
              <a:latin typeface="Akrobat ExtraBold" pitchFamily="50" charset="-52"/>
              <a:cs typeface="Arial" panose="020B0604020202020204" pitchFamily="34" charset="0"/>
            </a:endParaRPr>
          </a:p>
        </p:txBody>
      </p:sp>
      <p:pic>
        <p:nvPicPr>
          <p:cNvPr id="25" name="Рисунок 2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9600" y="3776574"/>
            <a:ext cx="2007442" cy="1204227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00580" y="1066800"/>
            <a:ext cx="2240596" cy="1327546"/>
          </a:xfrm>
          <a:prstGeom prst="rect">
            <a:avLst/>
          </a:prstGeom>
        </p:spPr>
      </p:pic>
      <p:pic>
        <p:nvPicPr>
          <p:cNvPr id="27" name="Рисунок 2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35915" y="2514600"/>
            <a:ext cx="2094156" cy="1264438"/>
          </a:xfrm>
          <a:prstGeom prst="rect">
            <a:avLst/>
          </a:prstGeom>
        </p:spPr>
      </p:pic>
      <p:sp>
        <p:nvSpPr>
          <p:cNvPr id="28" name="Прямоугольник 27"/>
          <p:cNvSpPr/>
          <p:nvPr/>
        </p:nvSpPr>
        <p:spPr>
          <a:xfrm>
            <a:off x="2971800" y="5093494"/>
            <a:ext cx="6096000" cy="12311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3200" b="1" smtClean="0">
                <a:solidFill>
                  <a:srgbClr val="0070C0"/>
                </a:solidFill>
                <a:latin typeface="Akrobat ExtraBold" pitchFamily="50" charset="-52"/>
                <a:cs typeface="Arial" panose="020B0604020202020204" pitchFamily="34" charset="0"/>
              </a:rPr>
              <a:t>1,63</a:t>
            </a:r>
            <a:r>
              <a:rPr lang="en-US" sz="3200" b="1" smtClean="0">
                <a:solidFill>
                  <a:srgbClr val="0070C0"/>
                </a:solidFill>
                <a:latin typeface="Akrobat ExtraBold" pitchFamily="50" charset="-52"/>
                <a:cs typeface="Arial" panose="020B0604020202020204" pitchFamily="34" charset="0"/>
              </a:rPr>
              <a:t> </a:t>
            </a:r>
            <a:r>
              <a:rPr lang="uk-UA" sz="3200" b="1" smtClean="0">
                <a:solidFill>
                  <a:srgbClr val="0070C0"/>
                </a:solidFill>
                <a:latin typeface="Akrobat ExtraBold" pitchFamily="50" charset="-52"/>
                <a:cs typeface="Arial" panose="020B0604020202020204" pitchFamily="34" charset="0"/>
              </a:rPr>
              <a:t>млн грн </a:t>
            </a:r>
            <a:r>
              <a:rPr lang="uk-UA" b="1" smtClean="0">
                <a:latin typeface="Akrobat ExtraBold" pitchFamily="50" charset="-52"/>
                <a:cs typeface="Arial" panose="020B0604020202020204" pitchFamily="34" charset="0"/>
              </a:rPr>
              <a:t>-</a:t>
            </a:r>
            <a:r>
              <a:rPr lang="uk-UA" b="1" smtClean="0">
                <a:solidFill>
                  <a:srgbClr val="C00000"/>
                </a:solidFill>
                <a:latin typeface="Akrobat ExtraBold" pitchFamily="50" charset="-52"/>
                <a:cs typeface="Arial" panose="020B0604020202020204" pitchFamily="34" charset="0"/>
              </a:rPr>
              <a:t> </a:t>
            </a:r>
            <a:r>
              <a:rPr lang="ru-RU" smtClean="0">
                <a:latin typeface="Akrobat ExtraBold" pitchFamily="50" charset="-52"/>
                <a:cs typeface="Arial" panose="020B0604020202020204" pitchFamily="34" charset="0"/>
              </a:rPr>
              <a:t>пересувна </a:t>
            </a:r>
            <a:r>
              <a:rPr lang="ru-RU">
                <a:latin typeface="Akrobat ExtraBold" pitchFamily="50" charset="-52"/>
                <a:cs typeface="Arial" panose="020B0604020202020204" pitchFamily="34" charset="0"/>
              </a:rPr>
              <a:t>електротехнічна лабораторія </a:t>
            </a:r>
            <a:r>
              <a:rPr lang="en-US" smtClean="0">
                <a:latin typeface="Akrobat ExtraBold" pitchFamily="50" charset="-52"/>
                <a:cs typeface="Arial" panose="020B0604020202020204" pitchFamily="34" charset="0"/>
              </a:rPr>
              <a:t>ESTEL-10</a:t>
            </a:r>
            <a:r>
              <a:rPr lang="uk-UA" smtClean="0">
                <a:latin typeface="Akrobat ExtraBold" pitchFamily="50" charset="-52"/>
                <a:cs typeface="Arial" panose="020B0604020202020204" pitchFamily="34" charset="0"/>
              </a:rPr>
              <a:t> </a:t>
            </a:r>
            <a:r>
              <a:rPr lang="en-US" smtClean="0">
                <a:latin typeface="Akrobat ExtraBold" pitchFamily="50" charset="-52"/>
                <a:cs typeface="Arial" panose="020B0604020202020204" pitchFamily="34" charset="0"/>
              </a:rPr>
              <a:t>Plus </a:t>
            </a:r>
            <a:r>
              <a:rPr lang="ru-RU">
                <a:latin typeface="Akrobat ExtraBold" pitchFamily="50" charset="-52"/>
                <a:cs typeface="Arial" panose="020B0604020202020204" pitchFamily="34" charset="0"/>
              </a:rPr>
              <a:t>на базі автомобілю </a:t>
            </a:r>
            <a:r>
              <a:rPr lang="en-US">
                <a:latin typeface="Akrobat ExtraBold" pitchFamily="50" charset="-52"/>
                <a:cs typeface="Arial" panose="020B0604020202020204" pitchFamily="34" charset="0"/>
              </a:rPr>
              <a:t>Peugeot Boxer L3H3 435 (</a:t>
            </a:r>
            <a:r>
              <a:rPr lang="en-US" sz="2400">
                <a:solidFill>
                  <a:srgbClr val="0070C0"/>
                </a:solidFill>
                <a:latin typeface="Akrobat ExtraBold" pitchFamily="50" charset="-52"/>
                <a:cs typeface="Arial" panose="020B0604020202020204" pitchFamily="34" charset="0"/>
              </a:rPr>
              <a:t>1</a:t>
            </a:r>
            <a:r>
              <a:rPr lang="ru-RU" sz="2400">
                <a:solidFill>
                  <a:srgbClr val="0070C0"/>
                </a:solidFill>
                <a:latin typeface="Akrobat ExtraBold" pitchFamily="50" charset="-52"/>
                <a:cs typeface="Arial" panose="020B0604020202020204" pitchFamily="34" charset="0"/>
              </a:rPr>
              <a:t>од</a:t>
            </a:r>
            <a:r>
              <a:rPr lang="ru-RU">
                <a:latin typeface="Akrobat ExtraBold" pitchFamily="50" charset="-52"/>
                <a:cs typeface="Arial" panose="020B0604020202020204" pitchFamily="34" charset="0"/>
              </a:rPr>
              <a:t>.)</a:t>
            </a:r>
          </a:p>
          <a:p>
            <a:pPr marL="0" indent="0">
              <a:buNone/>
            </a:pPr>
            <a:endParaRPr lang="uk-UA" b="1" dirty="0">
              <a:solidFill>
                <a:srgbClr val="C00000"/>
              </a:solidFill>
              <a:latin typeface="Akrobat ExtraBold" pitchFamily="50" charset="-52"/>
              <a:cs typeface="Arial" panose="020B0604020202020204" pitchFamily="34" charset="0"/>
            </a:endParaRPr>
          </a:p>
        </p:txBody>
      </p:sp>
      <p:pic>
        <p:nvPicPr>
          <p:cNvPr id="29" name="Рисунок 28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09600" y="5133087"/>
            <a:ext cx="2033684" cy="12006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7725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500"/>
                            </p:stCondLst>
                            <p:childTnLst>
                              <p:par>
                                <p:cTn id="3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000"/>
                            </p:stCondLst>
                            <p:childTnLst>
                              <p:par>
                                <p:cTn id="37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3500"/>
                            </p:stCondLst>
                            <p:childTnLst>
                              <p:par>
                                <p:cTn id="4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4000"/>
                            </p:stCondLst>
                            <p:childTnLst>
                              <p:par>
                                <p:cTn id="48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4500"/>
                            </p:stCondLst>
                            <p:childTnLst>
                              <p:par>
                                <p:cTn id="5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5000"/>
                            </p:stCondLst>
                            <p:childTnLst>
                              <p:par>
                                <p:cTn id="59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" grpId="0" animBg="1"/>
      <p:bldP spid="61" grpId="0" animBg="1"/>
      <p:bldP spid="62" grpId="0" animBg="1"/>
      <p:bldP spid="2" grpId="0"/>
      <p:bldP spid="10" grpId="0"/>
      <p:bldP spid="11" grpId="0"/>
      <p:bldP spid="2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Капля 54"/>
          <p:cNvSpPr/>
          <p:nvPr/>
        </p:nvSpPr>
        <p:spPr>
          <a:xfrm rot="18900000">
            <a:off x="2311675" y="-1282705"/>
            <a:ext cx="4838151" cy="4838151"/>
          </a:xfrm>
          <a:prstGeom prst="teardrop">
            <a:avLst>
              <a:gd name="adj" fmla="val 124423"/>
            </a:avLst>
          </a:prstGeom>
          <a:solidFill>
            <a:srgbClr val="F9F9F9"/>
          </a:solidFill>
          <a:ln>
            <a:noFill/>
          </a:ln>
          <a:effectLst>
            <a:outerShdw blurRad="609600" dist="508000" dir="5400000" sx="1000" sy="1000" algn="ctr" rotWithShape="0">
              <a:schemeClr val="tx1">
                <a:lumMod val="95000"/>
                <a:lumOff val="5000"/>
                <a:alpha val="78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dirty="0">
              <a:latin typeface="Akrobat ExtraBold" pitchFamily="50" charset="-52"/>
            </a:endParaRPr>
          </a:p>
        </p:txBody>
      </p:sp>
      <p:sp>
        <p:nvSpPr>
          <p:cNvPr id="61" name="Капля 60"/>
          <p:cNvSpPr/>
          <p:nvPr/>
        </p:nvSpPr>
        <p:spPr>
          <a:xfrm rot="18900000">
            <a:off x="5732764" y="3579431"/>
            <a:ext cx="4838151" cy="4838151"/>
          </a:xfrm>
          <a:prstGeom prst="teardrop">
            <a:avLst>
              <a:gd name="adj" fmla="val 124423"/>
            </a:avLst>
          </a:prstGeom>
          <a:solidFill>
            <a:srgbClr val="F9F9F9"/>
          </a:solidFill>
          <a:ln>
            <a:noFill/>
          </a:ln>
          <a:effectLst>
            <a:outerShdw blurRad="609600" dist="508000" dir="5400000" sx="1000" sy="1000" algn="ctr" rotWithShape="0">
              <a:schemeClr val="tx1">
                <a:lumMod val="95000"/>
                <a:lumOff val="5000"/>
                <a:alpha val="78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dirty="0">
              <a:latin typeface="Akrobat ExtraBold" pitchFamily="50" charset="-52"/>
            </a:endParaRPr>
          </a:p>
        </p:txBody>
      </p:sp>
      <p:sp>
        <p:nvSpPr>
          <p:cNvPr id="62" name="Капля 61"/>
          <p:cNvSpPr/>
          <p:nvPr/>
        </p:nvSpPr>
        <p:spPr>
          <a:xfrm rot="18900000">
            <a:off x="-1162269" y="3579431"/>
            <a:ext cx="4838151" cy="4838151"/>
          </a:xfrm>
          <a:prstGeom prst="teardrop">
            <a:avLst>
              <a:gd name="adj" fmla="val 124423"/>
            </a:avLst>
          </a:prstGeom>
          <a:solidFill>
            <a:srgbClr val="F9F9F9"/>
          </a:solidFill>
          <a:ln>
            <a:noFill/>
          </a:ln>
          <a:effectLst>
            <a:outerShdw blurRad="609600" dist="508000" dir="5400000" sx="1000" sy="1000" algn="ctr" rotWithShape="0">
              <a:schemeClr val="tx1">
                <a:lumMod val="95000"/>
                <a:lumOff val="5000"/>
                <a:alpha val="78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dirty="0">
              <a:latin typeface="Akrobat ExtraBold" pitchFamily="50" charset="-52"/>
            </a:endParaRPr>
          </a:p>
        </p:txBody>
      </p:sp>
      <p:sp>
        <p:nvSpPr>
          <p:cNvPr id="79" name="Прямоугольник 78"/>
          <p:cNvSpPr/>
          <p:nvPr/>
        </p:nvSpPr>
        <p:spPr>
          <a:xfrm>
            <a:off x="-1" y="0"/>
            <a:ext cx="9144001" cy="908720"/>
          </a:xfrm>
          <a:prstGeom prst="rect">
            <a:avLst/>
          </a:prstGeom>
          <a:gradFill flip="none" rotWithShape="1">
            <a:gsLst>
              <a:gs pos="100000">
                <a:srgbClr val="3897C2"/>
              </a:gs>
              <a:gs pos="38000">
                <a:srgbClr val="003087"/>
              </a:gs>
            </a:gsLst>
            <a:path path="circle">
              <a:fillToRect t="100000" r="100000"/>
            </a:path>
            <a:tileRect l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dirty="0">
              <a:latin typeface="Akrobat ExtraBold" pitchFamily="50" charset="-52"/>
            </a:endParaRPr>
          </a:p>
        </p:txBody>
      </p:sp>
      <p:pic>
        <p:nvPicPr>
          <p:cNvPr id="80" name="Рисунок 79"/>
          <p:cNvPicPr>
            <a:picLocks noChangeAspect="1"/>
          </p:cNvPicPr>
          <p:nvPr/>
        </p:nvPicPr>
        <p:blipFill>
          <a:blip r:embed="rId3" cstate="print">
            <a:duotone>
              <a:prstClr val="black"/>
              <a:srgbClr val="DDDDDD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1500"/>
                    </a14:imgEffect>
                    <a14:imgEffect>
                      <a14:saturation sat="0"/>
                    </a14:imgEffect>
                    <a14:imgEffect>
                      <a14:brightnessContrast bright="100000" contras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890" y="266702"/>
            <a:ext cx="369380" cy="364250"/>
          </a:xfrm>
          <a:prstGeom prst="rect">
            <a:avLst/>
          </a:prstGeom>
          <a:noFill/>
        </p:spPr>
      </p:pic>
      <p:sp>
        <p:nvSpPr>
          <p:cNvPr id="81" name="TextBox 80"/>
          <p:cNvSpPr txBox="1"/>
          <p:nvPr/>
        </p:nvSpPr>
        <p:spPr>
          <a:xfrm>
            <a:off x="718394" y="243643"/>
            <a:ext cx="6181444" cy="41036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lang="uk-UA" sz="1600" dirty="0" err="1" smtClean="0">
                <a:solidFill>
                  <a:schemeClr val="bg1"/>
                </a:solidFill>
                <a:latin typeface="Akrobat ExtraBold" pitchFamily="50" charset="-52"/>
                <a:cs typeface="Gotham Pro Black" panose="02000903040000020004" pitchFamily="50" charset="0"/>
              </a:rPr>
              <a:t>ПрАТ</a:t>
            </a:r>
            <a:r>
              <a:rPr lang="uk-UA" sz="1600" dirty="0" smtClean="0">
                <a:solidFill>
                  <a:schemeClr val="bg1"/>
                </a:solidFill>
                <a:latin typeface="Akrobat ExtraBold" pitchFamily="50" charset="-52"/>
                <a:cs typeface="Gotham Pro Black" panose="02000903040000020004" pitchFamily="50" charset="0"/>
              </a:rPr>
              <a:t> “АК </a:t>
            </a:r>
            <a:r>
              <a:rPr lang="uk-UA" sz="1600" dirty="0" err="1" smtClean="0">
                <a:solidFill>
                  <a:schemeClr val="bg1"/>
                </a:solidFill>
                <a:latin typeface="Akrobat ExtraBold" pitchFamily="50" charset="-52"/>
                <a:cs typeface="Gotham Pro Black" panose="02000903040000020004" pitchFamily="50" charset="0"/>
              </a:rPr>
              <a:t>“Київводоканал”</a:t>
            </a:r>
            <a:endParaRPr lang="uk-UA" sz="1600" dirty="0" smtClean="0">
              <a:solidFill>
                <a:schemeClr val="bg1"/>
              </a:solidFill>
              <a:latin typeface="Akrobat ExtraBold" pitchFamily="50" charset="-52"/>
              <a:cs typeface="Gotham Pro Black" panose="02000903040000020004" pitchFamily="50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609600" y="1981200"/>
            <a:ext cx="62484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smtClean="0">
                <a:latin typeface="Akrobat ExtraBold" pitchFamily="50" charset="-52"/>
              </a:rPr>
              <a:t>економія ресурсів</a:t>
            </a:r>
            <a:endParaRPr lang="ru-RU" sz="2400" dirty="0">
              <a:latin typeface="Akrobat ExtraBold" pitchFamily="50" charset="-52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76200" y="1295400"/>
            <a:ext cx="9144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err="1">
                <a:solidFill>
                  <a:srgbClr val="0070C0"/>
                </a:solidFill>
                <a:latin typeface="Akrobat ExtraBold" pitchFamily="50" charset="-52"/>
              </a:rPr>
              <a:t>Впровадження</a:t>
            </a:r>
            <a:r>
              <a:rPr lang="ru-RU" sz="2400" b="1">
                <a:solidFill>
                  <a:srgbClr val="0070C0"/>
                </a:solidFill>
                <a:latin typeface="Akrobat ExtraBold" pitchFamily="50" charset="-52"/>
              </a:rPr>
              <a:t> </a:t>
            </a:r>
            <a:r>
              <a:rPr lang="ru-RU" sz="2400" b="1" smtClean="0">
                <a:solidFill>
                  <a:srgbClr val="0070C0"/>
                </a:solidFill>
                <a:latin typeface="Akrobat ExtraBold" pitchFamily="50" charset="-52"/>
              </a:rPr>
              <a:t>сучасних</a:t>
            </a:r>
            <a:r>
              <a:rPr lang="uk-UA" sz="2400" b="1" dirty="0">
                <a:solidFill>
                  <a:srgbClr val="0070C0"/>
                </a:solidFill>
                <a:latin typeface="Akrobat ExtraBold" pitchFamily="50" charset="-52"/>
              </a:rPr>
              <a:t> </a:t>
            </a:r>
            <a:r>
              <a:rPr lang="ru-RU" sz="2400" b="1" smtClean="0">
                <a:solidFill>
                  <a:srgbClr val="0070C0"/>
                </a:solidFill>
                <a:latin typeface="Akrobat ExtraBold" pitchFamily="50" charset="-52"/>
              </a:rPr>
              <a:t>інформаційних </a:t>
            </a:r>
            <a:r>
              <a:rPr lang="ru-RU" sz="2400" b="1" dirty="0">
                <a:solidFill>
                  <a:srgbClr val="0070C0"/>
                </a:solidFill>
                <a:latin typeface="Akrobat ExtraBold" pitchFamily="50" charset="-52"/>
              </a:rPr>
              <a:t>систем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7097486" y="3124200"/>
            <a:ext cx="204651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smtClean="0">
                <a:latin typeface="Akrobat ExtraBold" pitchFamily="50" charset="-52"/>
              </a:rPr>
              <a:t>аналітика</a:t>
            </a:r>
            <a:endParaRPr lang="ru-RU" sz="2400" dirty="0">
              <a:latin typeface="Akrobat ExtraBold" pitchFamily="50" charset="-52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2514600" y="2586335"/>
            <a:ext cx="62484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smtClean="0">
                <a:latin typeface="Akrobat ExtraBold" pitchFamily="50" charset="-52"/>
              </a:rPr>
              <a:t>автоматичне управління процесами</a:t>
            </a:r>
            <a:endParaRPr lang="ru-RU" sz="2400" dirty="0">
              <a:latin typeface="Akrobat ExtraBold" pitchFamily="50" charset="-52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718394" y="3803407"/>
            <a:ext cx="7206406" cy="12311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3200" b="1" smtClean="0">
                <a:solidFill>
                  <a:srgbClr val="0070C0"/>
                </a:solidFill>
                <a:latin typeface="Akrobat ExtraBold" pitchFamily="50" charset="-52"/>
                <a:cs typeface="Arial" panose="020B0604020202020204" pitchFamily="34" charset="0"/>
              </a:rPr>
              <a:t>4,28 млн грн </a:t>
            </a:r>
            <a:r>
              <a:rPr lang="uk-UA" b="1" smtClean="0">
                <a:latin typeface="Akrobat ExtraBold" pitchFamily="50" charset="-52"/>
                <a:cs typeface="Arial" panose="020B0604020202020204" pitchFamily="34" charset="0"/>
              </a:rPr>
              <a:t>-</a:t>
            </a:r>
            <a:r>
              <a:rPr lang="uk-UA" b="1" smtClean="0">
                <a:solidFill>
                  <a:srgbClr val="C00000"/>
                </a:solidFill>
                <a:latin typeface="Akrobat ExtraBold" pitchFamily="50" charset="-52"/>
                <a:cs typeface="Arial" panose="020B0604020202020204" pitchFamily="34" charset="0"/>
              </a:rPr>
              <a:t> </a:t>
            </a:r>
            <a:r>
              <a:rPr lang="ru-RU" smtClean="0">
                <a:latin typeface="Akrobat ExtraBold" pitchFamily="50" charset="-52"/>
                <a:cs typeface="Arial" panose="020B0604020202020204" pitchFamily="34" charset="0"/>
              </a:rPr>
              <a:t>системи </a:t>
            </a:r>
            <a:r>
              <a:rPr lang="ru-RU">
                <a:latin typeface="Akrobat ExtraBold" pitchFamily="50" charset="-52"/>
                <a:cs typeface="Arial" panose="020B0604020202020204" pitchFamily="34" charset="0"/>
              </a:rPr>
              <a:t>зведення балансу водоспоживання та зменшення втрат води (пілотний проект)  </a:t>
            </a:r>
            <a:r>
              <a:rPr lang="ru-RU" smtClean="0">
                <a:latin typeface="Akrobat ExtraBold" pitchFamily="50" charset="-52"/>
                <a:cs typeface="Arial" panose="020B0604020202020204" pitchFamily="34" charset="0"/>
              </a:rPr>
              <a:t>(</a:t>
            </a:r>
            <a:r>
              <a:rPr lang="ru-RU" sz="2400">
                <a:solidFill>
                  <a:srgbClr val="0070C0"/>
                </a:solidFill>
                <a:latin typeface="Akrobat ExtraBold" pitchFamily="50" charset="-52"/>
                <a:cs typeface="Arial" panose="020B0604020202020204" pitchFamily="34" charset="0"/>
              </a:rPr>
              <a:t>1 сис</a:t>
            </a:r>
            <a:r>
              <a:rPr lang="ru-RU">
                <a:latin typeface="Akrobat ExtraBold" pitchFamily="50" charset="-52"/>
                <a:cs typeface="Arial" panose="020B0604020202020204" pitchFamily="34" charset="0"/>
              </a:rPr>
              <a:t>.)</a:t>
            </a:r>
          </a:p>
          <a:p>
            <a:pPr marL="0" indent="0">
              <a:buNone/>
            </a:pPr>
            <a:endParaRPr lang="uk-UA" b="1" dirty="0">
              <a:solidFill>
                <a:srgbClr val="C00000"/>
              </a:solidFill>
              <a:latin typeface="Akrobat ExtraBold" pitchFamily="50" charset="-52"/>
              <a:cs typeface="Arial" panose="020B0604020202020204" pitchFamily="34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2971800" y="5257800"/>
            <a:ext cx="60960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3200" b="1" smtClean="0">
                <a:solidFill>
                  <a:srgbClr val="0070C0"/>
                </a:solidFill>
                <a:latin typeface="Akrobat ExtraBold" pitchFamily="50" charset="-52"/>
                <a:cs typeface="Arial" panose="020B0604020202020204" pitchFamily="34" charset="0"/>
              </a:rPr>
              <a:t>5,68 млн грн </a:t>
            </a:r>
            <a:r>
              <a:rPr lang="uk-UA" smtClean="0">
                <a:latin typeface="Akrobat ExtraBold" pitchFamily="50" charset="-52"/>
                <a:cs typeface="Arial" panose="020B0604020202020204" pitchFamily="34" charset="0"/>
              </a:rPr>
              <a:t>-</a:t>
            </a:r>
            <a:r>
              <a:rPr lang="uk-UA" smtClean="0">
                <a:solidFill>
                  <a:srgbClr val="C00000"/>
                </a:solidFill>
                <a:latin typeface="Akrobat ExtraBold" pitchFamily="50" charset="-52"/>
                <a:cs typeface="Arial" panose="020B0604020202020204" pitchFamily="34" charset="0"/>
              </a:rPr>
              <a:t> </a:t>
            </a:r>
            <a:r>
              <a:rPr lang="ru-RU" smtClean="0">
                <a:latin typeface="Akrobat ExtraBold" pitchFamily="50" charset="-52"/>
                <a:cs typeface="Arial" panose="020B0604020202020204" pitchFamily="34" charset="0"/>
              </a:rPr>
              <a:t>комплекс </a:t>
            </a:r>
            <a:r>
              <a:rPr lang="ru-RU">
                <a:latin typeface="Akrobat ExtraBold" pitchFamily="50" charset="-52"/>
                <a:cs typeface="Arial" panose="020B0604020202020204" pitchFamily="34" charset="0"/>
              </a:rPr>
              <a:t>телеметрії каналізаційних насосних станцій (третя черга</a:t>
            </a:r>
            <a:r>
              <a:rPr lang="ru-RU" smtClean="0">
                <a:latin typeface="Akrobat ExtraBold" pitchFamily="50" charset="-52"/>
                <a:cs typeface="Arial" panose="020B0604020202020204" pitchFamily="34" charset="0"/>
              </a:rPr>
              <a:t>) (</a:t>
            </a:r>
            <a:r>
              <a:rPr lang="ru-RU" sz="2400">
                <a:solidFill>
                  <a:srgbClr val="0070C0"/>
                </a:solidFill>
                <a:latin typeface="Akrobat ExtraBold" pitchFamily="50" charset="-52"/>
                <a:cs typeface="Arial" panose="020B0604020202020204" pitchFamily="34" charset="0"/>
              </a:rPr>
              <a:t>3 од</a:t>
            </a:r>
            <a:r>
              <a:rPr lang="ru-RU">
                <a:latin typeface="Akrobat ExtraBold" pitchFamily="50" charset="-52"/>
                <a:cs typeface="Arial" panose="020B0604020202020204" pitchFamily="34" charset="0"/>
              </a:rPr>
              <a:t>.)</a:t>
            </a:r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94" t="18744" r="5602" b="22512"/>
          <a:stretch/>
        </p:blipFill>
        <p:spPr>
          <a:xfrm>
            <a:off x="718394" y="5257800"/>
            <a:ext cx="2060864" cy="993783"/>
          </a:xfrm>
          <a:prstGeom prst="rect">
            <a:avLst/>
          </a:prstGeom>
        </p:spPr>
      </p:pic>
      <p:sp>
        <p:nvSpPr>
          <p:cNvPr id="15" name="Frame 17">
            <a:extLst>
              <a:ext uri="{FF2B5EF4-FFF2-40B4-BE49-F238E27FC236}">
                <a16:creationId xmlns="" xmlns:a16="http://schemas.microsoft.com/office/drawing/2014/main" id="{8AFF86F7-8CCA-437F-B4B1-01AC42CBEF8D}"/>
              </a:ext>
            </a:extLst>
          </p:cNvPr>
          <p:cNvSpPr/>
          <p:nvPr/>
        </p:nvSpPr>
        <p:spPr>
          <a:xfrm>
            <a:off x="381000" y="2133600"/>
            <a:ext cx="271939" cy="271939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415456" y="380544"/>
                </a:moveTo>
                <a:lnTo>
                  <a:pt x="415456" y="385333"/>
                </a:lnTo>
                <a:lnTo>
                  <a:pt x="385333" y="385333"/>
                </a:lnTo>
                <a:lnTo>
                  <a:pt x="385333" y="2854667"/>
                </a:lnTo>
                <a:lnTo>
                  <a:pt x="1529120" y="2854667"/>
                </a:lnTo>
                <a:cubicBezTo>
                  <a:pt x="1267123" y="2430711"/>
                  <a:pt x="997530" y="1721825"/>
                  <a:pt x="436017" y="1672600"/>
                </a:cubicBezTo>
                <a:lnTo>
                  <a:pt x="600235" y="1185112"/>
                </a:lnTo>
                <a:cubicBezTo>
                  <a:pt x="1132790" y="1359573"/>
                  <a:pt x="1278822" y="1550851"/>
                  <a:pt x="1544730" y="1923929"/>
                </a:cubicBezTo>
                <a:cubicBezTo>
                  <a:pt x="1789452" y="1379400"/>
                  <a:pt x="1927092" y="1088696"/>
                  <a:pt x="2233403" y="596568"/>
                </a:cubicBezTo>
                <a:lnTo>
                  <a:pt x="2770666" y="596568"/>
                </a:lnTo>
                <a:cubicBezTo>
                  <a:pt x="2331495" y="1220469"/>
                  <a:pt x="1907612" y="2113878"/>
                  <a:pt x="1578489" y="2854667"/>
                </a:cubicBezTo>
                <a:lnTo>
                  <a:pt x="2854667" y="2854667"/>
                </a:lnTo>
                <a:lnTo>
                  <a:pt x="2854667" y="596568"/>
                </a:lnTo>
                <a:lnTo>
                  <a:pt x="2858395" y="596568"/>
                </a:lnTo>
                <a:lnTo>
                  <a:pt x="2858395" y="380544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3240000" y="3240000"/>
                </a:lnTo>
                <a:lnTo>
                  <a:pt x="0" y="3240000"/>
                </a:ln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17" name="Frame 17">
            <a:extLst>
              <a:ext uri="{FF2B5EF4-FFF2-40B4-BE49-F238E27FC236}">
                <a16:creationId xmlns="" xmlns:a16="http://schemas.microsoft.com/office/drawing/2014/main" id="{8AFF86F7-8CCA-437F-B4B1-01AC42CBEF8D}"/>
              </a:ext>
            </a:extLst>
          </p:cNvPr>
          <p:cNvSpPr/>
          <p:nvPr/>
        </p:nvSpPr>
        <p:spPr>
          <a:xfrm>
            <a:off x="2286000" y="2743200"/>
            <a:ext cx="271939" cy="271939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415456" y="380544"/>
                </a:moveTo>
                <a:lnTo>
                  <a:pt x="415456" y="385333"/>
                </a:lnTo>
                <a:lnTo>
                  <a:pt x="385333" y="385333"/>
                </a:lnTo>
                <a:lnTo>
                  <a:pt x="385333" y="2854667"/>
                </a:lnTo>
                <a:lnTo>
                  <a:pt x="1529120" y="2854667"/>
                </a:lnTo>
                <a:cubicBezTo>
                  <a:pt x="1267123" y="2430711"/>
                  <a:pt x="997530" y="1721825"/>
                  <a:pt x="436017" y="1672600"/>
                </a:cubicBezTo>
                <a:lnTo>
                  <a:pt x="600235" y="1185112"/>
                </a:lnTo>
                <a:cubicBezTo>
                  <a:pt x="1132790" y="1359573"/>
                  <a:pt x="1278822" y="1550851"/>
                  <a:pt x="1544730" y="1923929"/>
                </a:cubicBezTo>
                <a:cubicBezTo>
                  <a:pt x="1789452" y="1379400"/>
                  <a:pt x="1927092" y="1088696"/>
                  <a:pt x="2233403" y="596568"/>
                </a:cubicBezTo>
                <a:lnTo>
                  <a:pt x="2770666" y="596568"/>
                </a:lnTo>
                <a:cubicBezTo>
                  <a:pt x="2331495" y="1220469"/>
                  <a:pt x="1907612" y="2113878"/>
                  <a:pt x="1578489" y="2854667"/>
                </a:cubicBezTo>
                <a:lnTo>
                  <a:pt x="2854667" y="2854667"/>
                </a:lnTo>
                <a:lnTo>
                  <a:pt x="2854667" y="596568"/>
                </a:lnTo>
                <a:lnTo>
                  <a:pt x="2858395" y="596568"/>
                </a:lnTo>
                <a:lnTo>
                  <a:pt x="2858395" y="380544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3240000" y="3240000"/>
                </a:lnTo>
                <a:lnTo>
                  <a:pt x="0" y="3240000"/>
                </a:ln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18" name="Frame 17">
            <a:extLst>
              <a:ext uri="{FF2B5EF4-FFF2-40B4-BE49-F238E27FC236}">
                <a16:creationId xmlns="" xmlns:a16="http://schemas.microsoft.com/office/drawing/2014/main" id="{8AFF86F7-8CCA-437F-B4B1-01AC42CBEF8D}"/>
              </a:ext>
            </a:extLst>
          </p:cNvPr>
          <p:cNvSpPr/>
          <p:nvPr/>
        </p:nvSpPr>
        <p:spPr>
          <a:xfrm>
            <a:off x="6904624" y="3258140"/>
            <a:ext cx="271939" cy="271939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415456" y="380544"/>
                </a:moveTo>
                <a:lnTo>
                  <a:pt x="415456" y="385333"/>
                </a:lnTo>
                <a:lnTo>
                  <a:pt x="385333" y="385333"/>
                </a:lnTo>
                <a:lnTo>
                  <a:pt x="385333" y="2854667"/>
                </a:lnTo>
                <a:lnTo>
                  <a:pt x="1529120" y="2854667"/>
                </a:lnTo>
                <a:cubicBezTo>
                  <a:pt x="1267123" y="2430711"/>
                  <a:pt x="997530" y="1721825"/>
                  <a:pt x="436017" y="1672600"/>
                </a:cubicBezTo>
                <a:lnTo>
                  <a:pt x="600235" y="1185112"/>
                </a:lnTo>
                <a:cubicBezTo>
                  <a:pt x="1132790" y="1359573"/>
                  <a:pt x="1278822" y="1550851"/>
                  <a:pt x="1544730" y="1923929"/>
                </a:cubicBezTo>
                <a:cubicBezTo>
                  <a:pt x="1789452" y="1379400"/>
                  <a:pt x="1927092" y="1088696"/>
                  <a:pt x="2233403" y="596568"/>
                </a:cubicBezTo>
                <a:lnTo>
                  <a:pt x="2770666" y="596568"/>
                </a:lnTo>
                <a:cubicBezTo>
                  <a:pt x="2331495" y="1220469"/>
                  <a:pt x="1907612" y="2113878"/>
                  <a:pt x="1578489" y="2854667"/>
                </a:cubicBezTo>
                <a:lnTo>
                  <a:pt x="2854667" y="2854667"/>
                </a:lnTo>
                <a:lnTo>
                  <a:pt x="2854667" y="596568"/>
                </a:lnTo>
                <a:lnTo>
                  <a:pt x="2858395" y="596568"/>
                </a:lnTo>
                <a:lnTo>
                  <a:pt x="2858395" y="380544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3240000" y="3240000"/>
                </a:lnTo>
                <a:lnTo>
                  <a:pt x="0" y="3240000"/>
                </a:ln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6959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500"/>
                            </p:stCondLst>
                            <p:childTnLst>
                              <p:par>
                                <p:cTn id="2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000"/>
                            </p:stCondLst>
                            <p:childTnLst>
                              <p:par>
                                <p:cTn id="3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500"/>
                            </p:stCondLst>
                            <p:childTnLst>
                              <p:par>
                                <p:cTn id="3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000"/>
                            </p:stCondLst>
                            <p:childTnLst>
                              <p:par>
                                <p:cTn id="4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4500"/>
                            </p:stCondLst>
                            <p:childTnLst>
                              <p:par>
                                <p:cTn id="4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0"/>
                            </p:stCondLst>
                            <p:childTnLst>
                              <p:par>
                                <p:cTn id="5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5500"/>
                            </p:stCondLst>
                            <p:childTnLst>
                              <p:par>
                                <p:cTn id="56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6000"/>
                            </p:stCondLst>
                            <p:childTnLst>
                              <p:par>
                                <p:cTn id="6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6500"/>
                            </p:stCondLst>
                            <p:childTnLst>
                              <p:par>
                                <p:cTn id="67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" grpId="0" animBg="1"/>
      <p:bldP spid="61" grpId="0" animBg="1"/>
      <p:bldP spid="62" grpId="0" animBg="1"/>
      <p:bldP spid="8" grpId="0"/>
      <p:bldP spid="9" grpId="0"/>
      <p:bldP spid="10" grpId="0"/>
      <p:bldP spid="11" grpId="0"/>
      <p:bldP spid="12" grpId="0"/>
      <p:bldP spid="13" grpId="0"/>
      <p:bldP spid="15" grpId="0" animBg="1"/>
      <p:bldP spid="17" grpId="0" animBg="1"/>
      <p:bldP spid="18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Капля 54"/>
          <p:cNvSpPr/>
          <p:nvPr/>
        </p:nvSpPr>
        <p:spPr>
          <a:xfrm rot="18900000">
            <a:off x="2311675" y="-1282705"/>
            <a:ext cx="4838151" cy="4838151"/>
          </a:xfrm>
          <a:prstGeom prst="teardrop">
            <a:avLst>
              <a:gd name="adj" fmla="val 124423"/>
            </a:avLst>
          </a:prstGeom>
          <a:solidFill>
            <a:srgbClr val="F9F9F9"/>
          </a:solidFill>
          <a:ln>
            <a:noFill/>
          </a:ln>
          <a:effectLst>
            <a:outerShdw blurRad="609600" dist="508000" dir="5400000" sx="1000" sy="1000" algn="ctr" rotWithShape="0">
              <a:schemeClr val="tx1">
                <a:lumMod val="95000"/>
                <a:lumOff val="5000"/>
                <a:alpha val="78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dirty="0">
              <a:latin typeface="Akrobat ExtraBold" pitchFamily="50" charset="-52"/>
            </a:endParaRPr>
          </a:p>
        </p:txBody>
      </p:sp>
      <p:sp>
        <p:nvSpPr>
          <p:cNvPr id="61" name="Капля 60"/>
          <p:cNvSpPr/>
          <p:nvPr/>
        </p:nvSpPr>
        <p:spPr>
          <a:xfrm rot="18900000">
            <a:off x="5732764" y="3579431"/>
            <a:ext cx="4838151" cy="4838151"/>
          </a:xfrm>
          <a:prstGeom prst="teardrop">
            <a:avLst>
              <a:gd name="adj" fmla="val 124423"/>
            </a:avLst>
          </a:prstGeom>
          <a:solidFill>
            <a:srgbClr val="F9F9F9"/>
          </a:solidFill>
          <a:ln>
            <a:noFill/>
          </a:ln>
          <a:effectLst>
            <a:outerShdw blurRad="609600" dist="508000" dir="5400000" sx="1000" sy="1000" algn="ctr" rotWithShape="0">
              <a:schemeClr val="tx1">
                <a:lumMod val="95000"/>
                <a:lumOff val="5000"/>
                <a:alpha val="78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dirty="0">
              <a:latin typeface="Akrobat ExtraBold" pitchFamily="50" charset="-52"/>
            </a:endParaRPr>
          </a:p>
        </p:txBody>
      </p:sp>
      <p:sp>
        <p:nvSpPr>
          <p:cNvPr id="62" name="Капля 61"/>
          <p:cNvSpPr/>
          <p:nvPr/>
        </p:nvSpPr>
        <p:spPr>
          <a:xfrm rot="18900000">
            <a:off x="-1162269" y="3579431"/>
            <a:ext cx="4838151" cy="4838151"/>
          </a:xfrm>
          <a:prstGeom prst="teardrop">
            <a:avLst>
              <a:gd name="adj" fmla="val 124423"/>
            </a:avLst>
          </a:prstGeom>
          <a:solidFill>
            <a:srgbClr val="F9F9F9"/>
          </a:solidFill>
          <a:ln>
            <a:noFill/>
          </a:ln>
          <a:effectLst>
            <a:outerShdw blurRad="609600" dist="508000" dir="5400000" sx="1000" sy="1000" algn="ctr" rotWithShape="0">
              <a:schemeClr val="tx1">
                <a:lumMod val="95000"/>
                <a:lumOff val="5000"/>
                <a:alpha val="78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dirty="0">
              <a:latin typeface="Akrobat ExtraBold" pitchFamily="50" charset="-52"/>
            </a:endParaRPr>
          </a:p>
        </p:txBody>
      </p:sp>
      <p:sp>
        <p:nvSpPr>
          <p:cNvPr id="79" name="Прямоугольник 78"/>
          <p:cNvSpPr/>
          <p:nvPr/>
        </p:nvSpPr>
        <p:spPr>
          <a:xfrm>
            <a:off x="-1" y="0"/>
            <a:ext cx="9144001" cy="908720"/>
          </a:xfrm>
          <a:prstGeom prst="rect">
            <a:avLst/>
          </a:prstGeom>
          <a:gradFill flip="none" rotWithShape="1">
            <a:gsLst>
              <a:gs pos="100000">
                <a:srgbClr val="3897C2"/>
              </a:gs>
              <a:gs pos="38000">
                <a:srgbClr val="003087"/>
              </a:gs>
            </a:gsLst>
            <a:path path="circle">
              <a:fillToRect t="100000" r="100000"/>
            </a:path>
            <a:tileRect l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dirty="0">
              <a:latin typeface="Akrobat ExtraBold" pitchFamily="50" charset="-52"/>
            </a:endParaRPr>
          </a:p>
        </p:txBody>
      </p:sp>
      <p:pic>
        <p:nvPicPr>
          <p:cNvPr id="80" name="Рисунок 79"/>
          <p:cNvPicPr>
            <a:picLocks noChangeAspect="1"/>
          </p:cNvPicPr>
          <p:nvPr/>
        </p:nvPicPr>
        <p:blipFill>
          <a:blip r:embed="rId3" cstate="print">
            <a:duotone>
              <a:prstClr val="black"/>
              <a:srgbClr val="DDDDDD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1500"/>
                    </a14:imgEffect>
                    <a14:imgEffect>
                      <a14:saturation sat="0"/>
                    </a14:imgEffect>
                    <a14:imgEffect>
                      <a14:brightnessContrast bright="100000" contras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890" y="266702"/>
            <a:ext cx="369380" cy="364250"/>
          </a:xfrm>
          <a:prstGeom prst="rect">
            <a:avLst/>
          </a:prstGeom>
          <a:noFill/>
        </p:spPr>
      </p:pic>
      <p:sp>
        <p:nvSpPr>
          <p:cNvPr id="81" name="TextBox 80"/>
          <p:cNvSpPr txBox="1"/>
          <p:nvPr/>
        </p:nvSpPr>
        <p:spPr>
          <a:xfrm>
            <a:off x="718394" y="243643"/>
            <a:ext cx="6181444" cy="41036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lang="uk-UA" sz="1600" dirty="0" err="1" smtClean="0">
                <a:solidFill>
                  <a:schemeClr val="bg1"/>
                </a:solidFill>
                <a:latin typeface="Akrobat ExtraBold" pitchFamily="50" charset="-52"/>
                <a:cs typeface="Gotham Pro Black" panose="02000903040000020004" pitchFamily="50" charset="0"/>
              </a:rPr>
              <a:t>ПрАТ</a:t>
            </a:r>
            <a:r>
              <a:rPr lang="uk-UA" sz="1600" dirty="0" smtClean="0">
                <a:solidFill>
                  <a:schemeClr val="bg1"/>
                </a:solidFill>
                <a:latin typeface="Akrobat ExtraBold" pitchFamily="50" charset="-52"/>
                <a:cs typeface="Gotham Pro Black" panose="02000903040000020004" pitchFamily="50" charset="0"/>
              </a:rPr>
              <a:t> “АК </a:t>
            </a:r>
            <a:r>
              <a:rPr lang="uk-UA" sz="1600" dirty="0" err="1" smtClean="0">
                <a:solidFill>
                  <a:schemeClr val="bg1"/>
                </a:solidFill>
                <a:latin typeface="Akrobat ExtraBold" pitchFamily="50" charset="-52"/>
                <a:cs typeface="Gotham Pro Black" panose="02000903040000020004" pitchFamily="50" charset="0"/>
              </a:rPr>
              <a:t>“Київводоканал”</a:t>
            </a:r>
            <a:endParaRPr lang="uk-UA" sz="1600" dirty="0" smtClean="0">
              <a:solidFill>
                <a:schemeClr val="bg1"/>
              </a:solidFill>
              <a:latin typeface="Akrobat ExtraBold" pitchFamily="50" charset="-52"/>
              <a:cs typeface="Gotham Pro Black" panose="02000903040000020004" pitchFamily="50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76200" y="1219200"/>
            <a:ext cx="91440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>
                <a:solidFill>
                  <a:srgbClr val="0070C0"/>
                </a:solidFill>
                <a:latin typeface="Akrobat ExtraBold" pitchFamily="50" charset="-52"/>
              </a:rPr>
              <a:t>Підвищення рівня якості досліджень у хімбаклабораторіях </a:t>
            </a:r>
            <a:endParaRPr lang="ru-RU" sz="2400" smtClean="0">
              <a:solidFill>
                <a:srgbClr val="0070C0"/>
              </a:solidFill>
              <a:latin typeface="Akrobat ExtraBold" pitchFamily="50" charset="-52"/>
            </a:endParaRPr>
          </a:p>
          <a:p>
            <a:pPr algn="ctr"/>
            <a:r>
              <a:rPr lang="ru-RU" sz="2400" smtClean="0">
                <a:solidFill>
                  <a:srgbClr val="0070C0"/>
                </a:solidFill>
                <a:latin typeface="Akrobat ExtraBold" pitchFamily="50" charset="-52"/>
              </a:rPr>
              <a:t>та </a:t>
            </a:r>
            <a:r>
              <a:rPr lang="ru-RU" sz="2400">
                <a:solidFill>
                  <a:srgbClr val="0070C0"/>
                </a:solidFill>
                <a:latin typeface="Akrobat ExtraBold" pitchFamily="50" charset="-52"/>
              </a:rPr>
              <a:t>облаштування лабораторії для виконання вимог охорони </a:t>
            </a:r>
            <a:r>
              <a:rPr lang="ru-RU" sz="2400" smtClean="0">
                <a:solidFill>
                  <a:srgbClr val="0070C0"/>
                </a:solidFill>
                <a:latin typeface="Akrobat ExtraBold" pitchFamily="50" charset="-52"/>
              </a:rPr>
              <a:t>праці</a:t>
            </a:r>
            <a:endParaRPr lang="ru-RU" sz="2400">
              <a:solidFill>
                <a:srgbClr val="0070C0"/>
              </a:solidFill>
              <a:latin typeface="Akrobat ExtraBold" pitchFamily="50" charset="-52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2483093" y="2976713"/>
            <a:ext cx="6096000" cy="12311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smtClean="0">
                <a:solidFill>
                  <a:srgbClr val="0070C0"/>
                </a:solidFill>
                <a:latin typeface="Akrobat ExtraBold" pitchFamily="50" charset="-52"/>
                <a:cs typeface="Arial" panose="020B0604020202020204" pitchFamily="34" charset="0"/>
              </a:rPr>
              <a:t>0</a:t>
            </a:r>
            <a:r>
              <a:rPr lang="uk-UA" sz="3200" b="1" smtClean="0">
                <a:solidFill>
                  <a:srgbClr val="0070C0"/>
                </a:solidFill>
                <a:latin typeface="Akrobat ExtraBold" pitchFamily="50" charset="-52"/>
                <a:cs typeface="Arial" panose="020B0604020202020204" pitchFamily="34" charset="0"/>
              </a:rPr>
              <a:t>,83</a:t>
            </a:r>
            <a:r>
              <a:rPr lang="en-US" sz="3200" b="1" smtClean="0">
                <a:solidFill>
                  <a:srgbClr val="0070C0"/>
                </a:solidFill>
                <a:latin typeface="Akrobat ExtraBold" pitchFamily="50" charset="-52"/>
                <a:cs typeface="Arial" panose="020B0604020202020204" pitchFamily="34" charset="0"/>
              </a:rPr>
              <a:t> </a:t>
            </a:r>
            <a:r>
              <a:rPr lang="uk-UA" sz="3200" b="1" smtClean="0">
                <a:solidFill>
                  <a:srgbClr val="0070C0"/>
                </a:solidFill>
                <a:latin typeface="Akrobat ExtraBold" pitchFamily="50" charset="-52"/>
                <a:cs typeface="Arial" panose="020B0604020202020204" pitchFamily="34" charset="0"/>
              </a:rPr>
              <a:t>млн грн </a:t>
            </a:r>
            <a:r>
              <a:rPr lang="uk-UA" b="1" smtClean="0">
                <a:latin typeface="Akrobat ExtraBold" pitchFamily="50" charset="-52"/>
                <a:cs typeface="Arial" panose="020B0604020202020204" pitchFamily="34" charset="0"/>
              </a:rPr>
              <a:t>-</a:t>
            </a:r>
            <a:r>
              <a:rPr lang="uk-UA" b="1" smtClean="0">
                <a:solidFill>
                  <a:srgbClr val="C00000"/>
                </a:solidFill>
                <a:latin typeface="Akrobat ExtraBold" pitchFamily="50" charset="-52"/>
                <a:cs typeface="Arial" panose="020B0604020202020204" pitchFamily="34" charset="0"/>
              </a:rPr>
              <a:t> </a:t>
            </a:r>
            <a:r>
              <a:rPr lang="ru-RU" smtClean="0">
                <a:latin typeface="Akrobat ExtraBold" pitchFamily="50" charset="-52"/>
                <a:cs typeface="Arial" panose="020B0604020202020204" pitchFamily="34" charset="0"/>
              </a:rPr>
              <a:t>прилади </a:t>
            </a:r>
            <a:r>
              <a:rPr lang="ru-RU">
                <a:latin typeface="Akrobat ExtraBold" pitchFamily="50" charset="-52"/>
                <a:cs typeface="Arial" panose="020B0604020202020204" pitchFamily="34" charset="0"/>
              </a:rPr>
              <a:t>для центральної лабораторії </a:t>
            </a:r>
            <a:endParaRPr lang="ru-RU" smtClean="0">
              <a:latin typeface="Akrobat ExtraBold" pitchFamily="50" charset="-52"/>
              <a:cs typeface="Arial" panose="020B0604020202020204" pitchFamily="34" charset="0"/>
            </a:endParaRPr>
          </a:p>
          <a:p>
            <a:r>
              <a:rPr lang="ru-RU" smtClean="0">
                <a:latin typeface="Akrobat ExtraBold" pitchFamily="50" charset="-52"/>
                <a:cs typeface="Arial" panose="020B0604020202020204" pitchFamily="34" charset="0"/>
              </a:rPr>
              <a:t>та УЕДВС (</a:t>
            </a:r>
            <a:r>
              <a:rPr lang="ru-RU" sz="2400" smtClean="0">
                <a:solidFill>
                  <a:srgbClr val="0070C0"/>
                </a:solidFill>
                <a:latin typeface="Akrobat ExtraBold" pitchFamily="50" charset="-52"/>
                <a:cs typeface="Arial" panose="020B0604020202020204" pitchFamily="34" charset="0"/>
              </a:rPr>
              <a:t>20 </a:t>
            </a:r>
            <a:r>
              <a:rPr lang="ru-RU" sz="2400">
                <a:solidFill>
                  <a:srgbClr val="0070C0"/>
                </a:solidFill>
                <a:latin typeface="Akrobat ExtraBold" pitchFamily="50" charset="-52"/>
                <a:cs typeface="Arial" panose="020B0604020202020204" pitchFamily="34" charset="0"/>
              </a:rPr>
              <a:t>од</a:t>
            </a:r>
            <a:r>
              <a:rPr lang="ru-RU">
                <a:latin typeface="Akrobat ExtraBold" pitchFamily="50" charset="-52"/>
                <a:cs typeface="Arial" panose="020B0604020202020204" pitchFamily="34" charset="0"/>
              </a:rPr>
              <a:t>.)</a:t>
            </a:r>
          </a:p>
          <a:p>
            <a:pPr marL="0" indent="0">
              <a:buNone/>
            </a:pPr>
            <a:endParaRPr lang="uk-UA" b="1" dirty="0">
              <a:solidFill>
                <a:srgbClr val="C00000"/>
              </a:solidFill>
              <a:latin typeface="Akrobat ExtraBold" pitchFamily="50" charset="-52"/>
              <a:cs typeface="Arial" panose="020B0604020202020204" pitchFamily="34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2477816" y="4816475"/>
            <a:ext cx="60960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smtClean="0">
                <a:solidFill>
                  <a:srgbClr val="0070C0"/>
                </a:solidFill>
                <a:latin typeface="Akrobat ExtraBold" pitchFamily="50" charset="-52"/>
                <a:cs typeface="Arial" panose="020B0604020202020204" pitchFamily="34" charset="0"/>
              </a:rPr>
              <a:t>0</a:t>
            </a:r>
            <a:r>
              <a:rPr lang="uk-UA" sz="3200" smtClean="0">
                <a:solidFill>
                  <a:srgbClr val="0070C0"/>
                </a:solidFill>
                <a:latin typeface="Akrobat ExtraBold" pitchFamily="50" charset="-52"/>
                <a:cs typeface="Arial" panose="020B0604020202020204" pitchFamily="34" charset="0"/>
              </a:rPr>
              <a:t>,52</a:t>
            </a:r>
            <a:r>
              <a:rPr lang="en-US" sz="3200" smtClean="0">
                <a:solidFill>
                  <a:srgbClr val="0070C0"/>
                </a:solidFill>
                <a:latin typeface="Akrobat ExtraBold" pitchFamily="50" charset="-52"/>
                <a:cs typeface="Arial" panose="020B0604020202020204" pitchFamily="34" charset="0"/>
              </a:rPr>
              <a:t> </a:t>
            </a:r>
            <a:r>
              <a:rPr lang="uk-UA" sz="3200" smtClean="0">
                <a:solidFill>
                  <a:srgbClr val="0070C0"/>
                </a:solidFill>
                <a:latin typeface="Akrobat ExtraBold" pitchFamily="50" charset="-52"/>
                <a:cs typeface="Arial" panose="020B0604020202020204" pitchFamily="34" charset="0"/>
              </a:rPr>
              <a:t>млн грн </a:t>
            </a:r>
            <a:r>
              <a:rPr lang="uk-UA" smtClean="0">
                <a:latin typeface="Akrobat ExtraBold" pitchFamily="50" charset="-52"/>
                <a:cs typeface="Arial" panose="020B0604020202020204" pitchFamily="34" charset="0"/>
              </a:rPr>
              <a:t>-</a:t>
            </a:r>
            <a:r>
              <a:rPr lang="uk-UA" smtClean="0">
                <a:solidFill>
                  <a:srgbClr val="C00000"/>
                </a:solidFill>
                <a:latin typeface="Akrobat ExtraBold" pitchFamily="50" charset="-52"/>
                <a:cs typeface="Arial" panose="020B0604020202020204" pitchFamily="34" charset="0"/>
              </a:rPr>
              <a:t> </a:t>
            </a:r>
            <a:r>
              <a:rPr lang="ru-RU" smtClean="0">
                <a:latin typeface="Akrobat ExtraBold" pitchFamily="50" charset="-52"/>
                <a:cs typeface="Arial" panose="020B0604020202020204" pitchFamily="34" charset="0"/>
              </a:rPr>
              <a:t>заходи </a:t>
            </a:r>
            <a:r>
              <a:rPr lang="ru-RU">
                <a:latin typeface="Akrobat ExtraBold" pitchFamily="50" charset="-52"/>
                <a:cs typeface="Arial" panose="020B0604020202020204" pitchFamily="34" charset="0"/>
              </a:rPr>
              <a:t>для проходження атестації </a:t>
            </a:r>
            <a:endParaRPr lang="ru-RU" smtClean="0">
              <a:latin typeface="Akrobat ExtraBold" pitchFamily="50" charset="-52"/>
              <a:cs typeface="Arial" panose="020B0604020202020204" pitchFamily="34" charset="0"/>
            </a:endParaRPr>
          </a:p>
          <a:p>
            <a:r>
              <a:rPr lang="ru-RU" smtClean="0">
                <a:latin typeface="Akrobat ExtraBold" pitchFamily="50" charset="-52"/>
                <a:cs typeface="Arial" panose="020B0604020202020204" pitchFamily="34" charset="0"/>
              </a:rPr>
              <a:t>Лпо </a:t>
            </a:r>
            <a:r>
              <a:rPr lang="ru-RU">
                <a:latin typeface="Akrobat ExtraBold" pitchFamily="50" charset="-52"/>
                <a:cs typeface="Arial" panose="020B0604020202020204" pitchFamily="34" charset="0"/>
              </a:rPr>
              <a:t>КУП (Лабораторія по контролю праці</a:t>
            </a:r>
            <a:r>
              <a:rPr lang="ru-RU" smtClean="0">
                <a:latin typeface="Akrobat ExtraBold" pitchFamily="50" charset="-52"/>
                <a:cs typeface="Arial" panose="020B0604020202020204" pitchFamily="34" charset="0"/>
              </a:rPr>
              <a:t>) (</a:t>
            </a:r>
            <a:r>
              <a:rPr lang="ru-RU" sz="2400">
                <a:solidFill>
                  <a:srgbClr val="0070C0"/>
                </a:solidFill>
                <a:latin typeface="Akrobat ExtraBold" pitchFamily="50" charset="-52"/>
                <a:cs typeface="Arial" panose="020B0604020202020204" pitchFamily="34" charset="0"/>
              </a:rPr>
              <a:t>3 од</a:t>
            </a:r>
            <a:r>
              <a:rPr lang="ru-RU">
                <a:latin typeface="Akrobat ExtraBold" pitchFamily="50" charset="-52"/>
                <a:cs typeface="Arial" panose="020B0604020202020204" pitchFamily="34" charset="0"/>
              </a:rPr>
              <a:t>.)</a:t>
            </a:r>
          </a:p>
        </p:txBody>
      </p:sp>
      <p:grpSp>
        <p:nvGrpSpPr>
          <p:cNvPr id="13" name="Группа 12"/>
          <p:cNvGrpSpPr/>
          <p:nvPr/>
        </p:nvGrpSpPr>
        <p:grpSpPr>
          <a:xfrm>
            <a:off x="457200" y="4567255"/>
            <a:ext cx="1982843" cy="1452545"/>
            <a:chOff x="3061647" y="3119933"/>
            <a:chExt cx="2476524" cy="1833067"/>
          </a:xfrm>
        </p:grpSpPr>
        <p:pic>
          <p:nvPicPr>
            <p:cNvPr id="14" name="Picture 2" descr="C:\Users\omorozko\Desktop\MT220_enl.jp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69609" y="3119933"/>
              <a:ext cx="1055372" cy="70627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5" name="Picture 3" descr="C:\Users\omorozko\Desktop\cifrovoykalibratordavleniyamc100.jpg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40707" y="3134718"/>
              <a:ext cx="1081585" cy="74377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6" name="Picture 2" descr="C:\Users\omorozko\Desktop\additel_927_367-600x600_0.jpg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43764" y="3661290"/>
              <a:ext cx="1038367" cy="61731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7" name="Picture 3" descr="C:\Users\omorozko\Desktop\Additel920.png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17195" y="3568319"/>
              <a:ext cx="962682" cy="51577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8" name="Picture 3" descr="C:\Users\omorozko\Desktop\56f950c34f84fc8aff3058786d3d2031.png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61647" y="4063132"/>
              <a:ext cx="685800" cy="48661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9" name="Picture 2" descr="C:\Users\omorozko\Desktop\additel_761r.jpg"/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24400" y="3197885"/>
              <a:ext cx="801537" cy="67504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" name="Picture 3" descr="C:\Users\omorozko\Desktop\images-yokogawa-GS610_3-220x150.jpg"/>
            <p:cNvPicPr>
              <a:picLocks noChangeAspect="1" noChangeArrowheads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39649" y="4141678"/>
              <a:ext cx="838200" cy="40806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1" name="Picture 4" descr="C:\Users\omorozko\Desktop\ca71.png"/>
            <p:cNvPicPr>
              <a:picLocks noChangeAspect="1" noChangeArrowheads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23771" y="3719734"/>
              <a:ext cx="914400" cy="78247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2" name="Picture 5" descr="C:\Users\omorozko\Desktop\d77d4mi_3200_teraohm_10_kv_standard_set_01.jpg"/>
            <p:cNvPicPr>
              <a:picLocks noChangeAspect="1" noChangeArrowheads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25006" y="4174915"/>
              <a:ext cx="990600" cy="77808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3" name="Группа 22"/>
          <p:cNvGrpSpPr/>
          <p:nvPr/>
        </p:nvGrpSpPr>
        <p:grpSpPr>
          <a:xfrm>
            <a:off x="533400" y="2819400"/>
            <a:ext cx="1965842" cy="1117680"/>
            <a:chOff x="2819400" y="4038600"/>
            <a:chExt cx="2466259" cy="1358868"/>
          </a:xfrm>
        </p:grpSpPr>
        <p:pic>
          <p:nvPicPr>
            <p:cNvPr id="24" name="Picture 4"/>
            <p:cNvPicPr>
              <a:picLocks noChangeAspect="1" noChangeArrowheads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74858" y="4434824"/>
              <a:ext cx="863008" cy="63260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5" name="Picture 2"/>
            <p:cNvPicPr>
              <a:picLocks noChangeAspect="1" noChangeArrowheads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19400" y="4038600"/>
              <a:ext cx="686962" cy="52579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6" name="Picture 2"/>
            <p:cNvPicPr>
              <a:picLocks noChangeAspect="1" noChangeArrowheads="1"/>
            </p:cNvPicPr>
            <p:nvPr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19400" y="4730178"/>
              <a:ext cx="625518" cy="60269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7" name="Picture 3"/>
            <p:cNvPicPr>
              <a:picLocks noChangeAspect="1" noChangeArrowheads="1"/>
            </p:cNvPicPr>
            <p:nvPr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56118" y="4554690"/>
              <a:ext cx="929541" cy="68024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8" name="Picture 2" descr="C:\Users\omorozko\Desktop\pic1_03102012110528.jpg"/>
            <p:cNvPicPr>
              <a:picLocks noChangeAspect="1" noChangeArrowheads="1"/>
            </p:cNvPicPr>
            <p:nvPr/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59871" y="4064472"/>
              <a:ext cx="838113" cy="56419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9" name="Picture 5"/>
            <p:cNvPicPr>
              <a:picLocks noChangeAspect="1" noChangeArrowheads="1"/>
            </p:cNvPicPr>
            <p:nvPr/>
          </p:nvPicPr>
          <p:blipFill rotWithShape="1"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6492" b="9418"/>
            <a:stretch/>
          </p:blipFill>
          <p:spPr bwMode="auto">
            <a:xfrm>
              <a:off x="3461511" y="4966676"/>
              <a:ext cx="738271" cy="4307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30" name="Picture 4"/>
            <p:cNvPicPr>
              <a:picLocks noChangeAspect="1" noChangeArrowheads="1"/>
            </p:cNvPicPr>
            <p:nvPr/>
          </p:nvPicPr>
          <p:blipFill rotWithShape="1">
            <a:blip r:embed="rId2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1964" r="13237"/>
            <a:stretch/>
          </p:blipFill>
          <p:spPr bwMode="auto">
            <a:xfrm>
              <a:off x="4072192" y="4596947"/>
              <a:ext cx="327837" cy="43457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31" name="Picture 4"/>
            <p:cNvPicPr>
              <a:picLocks noChangeAspect="1" noChangeArrowheads="1"/>
            </p:cNvPicPr>
            <p:nvPr/>
          </p:nvPicPr>
          <p:blipFill rotWithShape="1">
            <a:blip r:embed="rId2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1897"/>
            <a:stretch/>
          </p:blipFill>
          <p:spPr bwMode="auto">
            <a:xfrm>
              <a:off x="4374271" y="4090717"/>
              <a:ext cx="682908" cy="47368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8071576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500"/>
                            </p:stCondLst>
                            <p:childTnLst>
                              <p:par>
                                <p:cTn id="31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000"/>
                            </p:stCondLst>
                            <p:childTnLst>
                              <p:par>
                                <p:cTn id="3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3500"/>
                            </p:stCondLst>
                            <p:childTnLst>
                              <p:par>
                                <p:cTn id="42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" grpId="0" animBg="1"/>
      <p:bldP spid="61" grpId="0" animBg="1"/>
      <p:bldP spid="62" grpId="0" animBg="1"/>
      <p:bldP spid="8" grpId="0"/>
      <p:bldP spid="10" grpId="0"/>
      <p:bldP spid="11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Капля 54"/>
          <p:cNvSpPr/>
          <p:nvPr/>
        </p:nvSpPr>
        <p:spPr>
          <a:xfrm rot="18900000">
            <a:off x="2311675" y="-1282705"/>
            <a:ext cx="4838151" cy="4838151"/>
          </a:xfrm>
          <a:prstGeom prst="teardrop">
            <a:avLst>
              <a:gd name="adj" fmla="val 124423"/>
            </a:avLst>
          </a:prstGeom>
          <a:solidFill>
            <a:srgbClr val="F9F9F9"/>
          </a:solidFill>
          <a:ln>
            <a:noFill/>
          </a:ln>
          <a:effectLst>
            <a:outerShdw blurRad="609600" dist="508000" dir="5400000" sx="1000" sy="1000" algn="ctr" rotWithShape="0">
              <a:schemeClr val="tx1">
                <a:lumMod val="95000"/>
                <a:lumOff val="5000"/>
                <a:alpha val="78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dirty="0">
              <a:latin typeface="Akrobat ExtraBold" pitchFamily="50" charset="-52"/>
            </a:endParaRPr>
          </a:p>
        </p:txBody>
      </p:sp>
      <p:sp>
        <p:nvSpPr>
          <p:cNvPr id="61" name="Капля 60"/>
          <p:cNvSpPr/>
          <p:nvPr/>
        </p:nvSpPr>
        <p:spPr>
          <a:xfrm rot="18900000">
            <a:off x="5732764" y="3579431"/>
            <a:ext cx="4838151" cy="4838151"/>
          </a:xfrm>
          <a:prstGeom prst="teardrop">
            <a:avLst>
              <a:gd name="adj" fmla="val 124423"/>
            </a:avLst>
          </a:prstGeom>
          <a:solidFill>
            <a:srgbClr val="F9F9F9"/>
          </a:solidFill>
          <a:ln>
            <a:noFill/>
          </a:ln>
          <a:effectLst>
            <a:outerShdw blurRad="609600" dist="508000" dir="5400000" sx="1000" sy="1000" algn="ctr" rotWithShape="0">
              <a:schemeClr val="tx1">
                <a:lumMod val="95000"/>
                <a:lumOff val="5000"/>
                <a:alpha val="78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dirty="0">
              <a:latin typeface="Akrobat ExtraBold" pitchFamily="50" charset="-52"/>
            </a:endParaRPr>
          </a:p>
        </p:txBody>
      </p:sp>
      <p:sp>
        <p:nvSpPr>
          <p:cNvPr id="62" name="Капля 61"/>
          <p:cNvSpPr/>
          <p:nvPr/>
        </p:nvSpPr>
        <p:spPr>
          <a:xfrm rot="18900000">
            <a:off x="-1162269" y="3579431"/>
            <a:ext cx="4838151" cy="4838151"/>
          </a:xfrm>
          <a:prstGeom prst="teardrop">
            <a:avLst>
              <a:gd name="adj" fmla="val 124423"/>
            </a:avLst>
          </a:prstGeom>
          <a:solidFill>
            <a:srgbClr val="F9F9F9"/>
          </a:solidFill>
          <a:ln>
            <a:noFill/>
          </a:ln>
          <a:effectLst>
            <a:outerShdw blurRad="609600" dist="508000" dir="5400000" sx="1000" sy="1000" algn="ctr" rotWithShape="0">
              <a:schemeClr val="tx1">
                <a:lumMod val="95000"/>
                <a:lumOff val="5000"/>
                <a:alpha val="78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dirty="0">
              <a:latin typeface="Akrobat ExtraBold" pitchFamily="50" charset="-52"/>
            </a:endParaRPr>
          </a:p>
        </p:txBody>
      </p:sp>
      <p:sp>
        <p:nvSpPr>
          <p:cNvPr id="79" name="Прямоугольник 78"/>
          <p:cNvSpPr/>
          <p:nvPr/>
        </p:nvSpPr>
        <p:spPr>
          <a:xfrm>
            <a:off x="-1" y="0"/>
            <a:ext cx="9144001" cy="908720"/>
          </a:xfrm>
          <a:prstGeom prst="rect">
            <a:avLst/>
          </a:prstGeom>
          <a:gradFill flip="none" rotWithShape="1">
            <a:gsLst>
              <a:gs pos="100000">
                <a:srgbClr val="3897C2"/>
              </a:gs>
              <a:gs pos="38000">
                <a:srgbClr val="003087"/>
              </a:gs>
            </a:gsLst>
            <a:path path="circle">
              <a:fillToRect t="100000" r="100000"/>
            </a:path>
            <a:tileRect l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dirty="0">
              <a:latin typeface="Akrobat ExtraBold" pitchFamily="50" charset="-52"/>
            </a:endParaRPr>
          </a:p>
        </p:txBody>
      </p:sp>
      <p:pic>
        <p:nvPicPr>
          <p:cNvPr id="80" name="Рисунок 79"/>
          <p:cNvPicPr>
            <a:picLocks noChangeAspect="1"/>
          </p:cNvPicPr>
          <p:nvPr/>
        </p:nvPicPr>
        <p:blipFill>
          <a:blip r:embed="rId3" cstate="print">
            <a:duotone>
              <a:prstClr val="black"/>
              <a:srgbClr val="DDDDDD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1500"/>
                    </a14:imgEffect>
                    <a14:imgEffect>
                      <a14:saturation sat="0"/>
                    </a14:imgEffect>
                    <a14:imgEffect>
                      <a14:brightnessContrast bright="100000" contras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890" y="266702"/>
            <a:ext cx="369380" cy="364250"/>
          </a:xfrm>
          <a:prstGeom prst="rect">
            <a:avLst/>
          </a:prstGeom>
          <a:noFill/>
        </p:spPr>
      </p:pic>
      <p:sp>
        <p:nvSpPr>
          <p:cNvPr id="81" name="TextBox 80"/>
          <p:cNvSpPr txBox="1"/>
          <p:nvPr/>
        </p:nvSpPr>
        <p:spPr>
          <a:xfrm>
            <a:off x="718394" y="243643"/>
            <a:ext cx="6181444" cy="41036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lang="uk-UA" sz="1600" dirty="0" err="1" smtClean="0">
                <a:solidFill>
                  <a:schemeClr val="bg1"/>
                </a:solidFill>
                <a:latin typeface="Akrobat ExtraBold" pitchFamily="50" charset="-52"/>
                <a:cs typeface="Gotham Pro Black" panose="02000903040000020004" pitchFamily="50" charset="0"/>
              </a:rPr>
              <a:t>ПрАТ</a:t>
            </a:r>
            <a:r>
              <a:rPr lang="uk-UA" sz="1600" dirty="0" smtClean="0">
                <a:solidFill>
                  <a:schemeClr val="bg1"/>
                </a:solidFill>
                <a:latin typeface="Akrobat ExtraBold" pitchFamily="50" charset="-52"/>
                <a:cs typeface="Gotham Pro Black" panose="02000903040000020004" pitchFamily="50" charset="0"/>
              </a:rPr>
              <a:t> “АК </a:t>
            </a:r>
            <a:r>
              <a:rPr lang="uk-UA" sz="1600" dirty="0" err="1" smtClean="0">
                <a:solidFill>
                  <a:schemeClr val="bg1"/>
                </a:solidFill>
                <a:latin typeface="Akrobat ExtraBold" pitchFamily="50" charset="-52"/>
                <a:cs typeface="Gotham Pro Black" panose="02000903040000020004" pitchFamily="50" charset="0"/>
              </a:rPr>
              <a:t>“Київводоканал”</a:t>
            </a:r>
            <a:endParaRPr lang="uk-UA" sz="1600" dirty="0" smtClean="0">
              <a:solidFill>
                <a:schemeClr val="bg1"/>
              </a:solidFill>
              <a:latin typeface="Akrobat ExtraBold" pitchFamily="50" charset="-52"/>
              <a:cs typeface="Gotham Pro Black" panose="02000903040000020004" pitchFamily="50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609600" y="1761292"/>
            <a:ext cx="6096000" cy="12311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3200" b="1" smtClean="0">
                <a:solidFill>
                  <a:srgbClr val="0070C0"/>
                </a:solidFill>
                <a:latin typeface="Akrobat ExtraBold" pitchFamily="50" charset="-52"/>
                <a:cs typeface="Arial" panose="020B0604020202020204" pitchFamily="34" charset="0"/>
              </a:rPr>
              <a:t>0,16 млн грн </a:t>
            </a:r>
            <a:r>
              <a:rPr lang="uk-UA" b="1" smtClean="0">
                <a:latin typeface="Akrobat ExtraBold" pitchFamily="50" charset="-52"/>
                <a:cs typeface="Arial" panose="020B0604020202020204" pitchFamily="34" charset="0"/>
              </a:rPr>
              <a:t>-</a:t>
            </a:r>
            <a:r>
              <a:rPr lang="uk-UA" b="1" smtClean="0">
                <a:solidFill>
                  <a:srgbClr val="C00000"/>
                </a:solidFill>
                <a:latin typeface="Akrobat ExtraBold" pitchFamily="50" charset="-52"/>
                <a:cs typeface="Arial" panose="020B0604020202020204" pitchFamily="34" charset="0"/>
              </a:rPr>
              <a:t> </a:t>
            </a:r>
            <a:r>
              <a:rPr lang="ru-RU" smtClean="0">
                <a:latin typeface="Akrobat ExtraBold" pitchFamily="50" charset="-52"/>
                <a:cs typeface="Arial" panose="020B0604020202020204" pitchFamily="34" charset="0"/>
              </a:rPr>
              <a:t>заходи </a:t>
            </a:r>
            <a:r>
              <a:rPr lang="ru-RU">
                <a:latin typeface="Akrobat ExtraBold" pitchFamily="50" charset="-52"/>
                <a:cs typeface="Arial" panose="020B0604020202020204" pitchFamily="34" charset="0"/>
              </a:rPr>
              <a:t>для проходження акредитації РКЗВ (ремонту калібрування та вимірювання техніки</a:t>
            </a:r>
            <a:r>
              <a:rPr lang="ru-RU" smtClean="0">
                <a:latin typeface="Akrobat ExtraBold" pitchFamily="50" charset="-52"/>
                <a:cs typeface="Arial" panose="020B0604020202020204" pitchFamily="34" charset="0"/>
              </a:rPr>
              <a:t>) (</a:t>
            </a:r>
            <a:r>
              <a:rPr lang="ru-RU" sz="2400">
                <a:solidFill>
                  <a:srgbClr val="0070C0"/>
                </a:solidFill>
                <a:latin typeface="Akrobat ExtraBold" pitchFamily="50" charset="-52"/>
                <a:cs typeface="Arial" panose="020B0604020202020204" pitchFamily="34" charset="0"/>
              </a:rPr>
              <a:t>7 од</a:t>
            </a:r>
            <a:r>
              <a:rPr lang="ru-RU">
                <a:latin typeface="Akrobat ExtraBold" pitchFamily="50" charset="-52"/>
                <a:cs typeface="Arial" panose="020B0604020202020204" pitchFamily="34" charset="0"/>
              </a:rPr>
              <a:t>.)</a:t>
            </a:r>
          </a:p>
          <a:p>
            <a:pPr marL="0" indent="0">
              <a:buNone/>
            </a:pPr>
            <a:endParaRPr lang="uk-UA" b="1" dirty="0">
              <a:solidFill>
                <a:srgbClr val="C00000"/>
              </a:solidFill>
              <a:latin typeface="Akrobat ExtraBold" pitchFamily="50" charset="-52"/>
              <a:cs typeface="Arial" panose="020B0604020202020204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609600" y="3276600"/>
            <a:ext cx="6096000" cy="12311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3200" smtClean="0">
                <a:solidFill>
                  <a:srgbClr val="0070C0"/>
                </a:solidFill>
                <a:latin typeface="Akrobat ExtraBold" pitchFamily="50" charset="-52"/>
                <a:cs typeface="Arial" panose="020B0604020202020204" pitchFamily="34" charset="0"/>
              </a:rPr>
              <a:t>0,12</a:t>
            </a:r>
            <a:r>
              <a:rPr lang="en-US" sz="3200" smtClean="0">
                <a:solidFill>
                  <a:srgbClr val="0070C0"/>
                </a:solidFill>
                <a:latin typeface="Akrobat ExtraBold" pitchFamily="50" charset="-52"/>
                <a:cs typeface="Arial" panose="020B0604020202020204" pitchFamily="34" charset="0"/>
              </a:rPr>
              <a:t> </a:t>
            </a:r>
            <a:r>
              <a:rPr lang="uk-UA" sz="3200" smtClean="0">
                <a:solidFill>
                  <a:srgbClr val="0070C0"/>
                </a:solidFill>
                <a:latin typeface="Akrobat ExtraBold" pitchFamily="50" charset="-52"/>
                <a:cs typeface="Arial" panose="020B0604020202020204" pitchFamily="34" charset="0"/>
              </a:rPr>
              <a:t>млн грн </a:t>
            </a:r>
            <a:r>
              <a:rPr lang="uk-UA" smtClean="0">
                <a:latin typeface="Akrobat ExtraBold" pitchFamily="50" charset="-52"/>
                <a:cs typeface="Arial" panose="020B0604020202020204" pitchFamily="34" charset="0"/>
              </a:rPr>
              <a:t>-</a:t>
            </a:r>
            <a:r>
              <a:rPr lang="uk-UA" smtClean="0">
                <a:solidFill>
                  <a:srgbClr val="C00000"/>
                </a:solidFill>
                <a:latin typeface="Akrobat ExtraBold" pitchFamily="50" charset="-52"/>
                <a:cs typeface="Arial" panose="020B0604020202020204" pitchFamily="34" charset="0"/>
              </a:rPr>
              <a:t> </a:t>
            </a:r>
            <a:r>
              <a:rPr lang="ru-RU" smtClean="0">
                <a:latin typeface="Akrobat ExtraBold" pitchFamily="50" charset="-52"/>
                <a:cs typeface="Arial" panose="020B0604020202020204" pitchFamily="34" charset="0"/>
              </a:rPr>
              <a:t>переоснащення </a:t>
            </a:r>
            <a:r>
              <a:rPr lang="ru-RU">
                <a:latin typeface="Akrobat ExtraBold" pitchFamily="50" charset="-52"/>
                <a:cs typeface="Arial" panose="020B0604020202020204" pitchFamily="34" charset="0"/>
              </a:rPr>
              <a:t>лабораторії хіміко-аналітичного контролю  за якістю стічних вод ДЕН приладами лабораторного конролю</a:t>
            </a:r>
            <a:r>
              <a:rPr lang="ru-RU" smtClean="0">
                <a:latin typeface="Akrobat ExtraBold" pitchFamily="50" charset="-52"/>
                <a:cs typeface="Arial" panose="020B0604020202020204" pitchFamily="34" charset="0"/>
              </a:rPr>
              <a:t>. </a:t>
            </a:r>
            <a:r>
              <a:rPr lang="ru-RU" sz="2400" smtClean="0">
                <a:solidFill>
                  <a:srgbClr val="0070C0"/>
                </a:solidFill>
                <a:latin typeface="Akrobat ExtraBold" pitchFamily="50" charset="-52"/>
                <a:cs typeface="Arial" panose="020B0604020202020204" pitchFamily="34" charset="0"/>
              </a:rPr>
              <a:t>(</a:t>
            </a:r>
            <a:r>
              <a:rPr lang="ru-RU" sz="2400">
                <a:solidFill>
                  <a:srgbClr val="0070C0"/>
                </a:solidFill>
                <a:latin typeface="Akrobat ExtraBold" pitchFamily="50" charset="-52"/>
                <a:cs typeface="Arial" panose="020B0604020202020204" pitchFamily="34" charset="0"/>
              </a:rPr>
              <a:t>3 од</a:t>
            </a:r>
            <a:r>
              <a:rPr lang="ru-RU">
                <a:latin typeface="Akrobat ExtraBold" pitchFamily="50" charset="-52"/>
                <a:cs typeface="Arial" panose="020B0604020202020204" pitchFamily="34" charset="0"/>
              </a:rPr>
              <a:t>.)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609600" y="4941094"/>
            <a:ext cx="6096000" cy="15081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smtClean="0">
                <a:solidFill>
                  <a:srgbClr val="0070C0"/>
                </a:solidFill>
                <a:latin typeface="Akrobat ExtraBold" pitchFamily="50" charset="-52"/>
                <a:cs typeface="Arial" panose="020B0604020202020204" pitchFamily="34" charset="0"/>
              </a:rPr>
              <a:t>0</a:t>
            </a:r>
            <a:r>
              <a:rPr lang="uk-UA" sz="3200" b="1" smtClean="0">
                <a:solidFill>
                  <a:srgbClr val="0070C0"/>
                </a:solidFill>
                <a:latin typeface="Akrobat ExtraBold" pitchFamily="50" charset="-52"/>
                <a:cs typeface="Arial" panose="020B0604020202020204" pitchFamily="34" charset="0"/>
              </a:rPr>
              <a:t>,32</a:t>
            </a:r>
            <a:r>
              <a:rPr lang="en-US" sz="3200" b="1" smtClean="0">
                <a:solidFill>
                  <a:srgbClr val="0070C0"/>
                </a:solidFill>
                <a:latin typeface="Akrobat ExtraBold" pitchFamily="50" charset="-52"/>
                <a:cs typeface="Arial" panose="020B0604020202020204" pitchFamily="34" charset="0"/>
              </a:rPr>
              <a:t> </a:t>
            </a:r>
            <a:r>
              <a:rPr lang="uk-UA" sz="3200" b="1" smtClean="0">
                <a:solidFill>
                  <a:srgbClr val="0070C0"/>
                </a:solidFill>
                <a:latin typeface="Akrobat ExtraBold" pitchFamily="50" charset="-52"/>
                <a:cs typeface="Arial" panose="020B0604020202020204" pitchFamily="34" charset="0"/>
              </a:rPr>
              <a:t>млн грн </a:t>
            </a:r>
            <a:r>
              <a:rPr lang="uk-UA" b="1" smtClean="0">
                <a:latin typeface="Akrobat ExtraBold" pitchFamily="50" charset="-52"/>
                <a:cs typeface="Arial" panose="020B0604020202020204" pitchFamily="34" charset="0"/>
              </a:rPr>
              <a:t>-</a:t>
            </a:r>
            <a:r>
              <a:rPr lang="uk-UA" b="1" smtClean="0">
                <a:solidFill>
                  <a:srgbClr val="C00000"/>
                </a:solidFill>
                <a:latin typeface="Akrobat ExtraBold" pitchFamily="50" charset="-52"/>
                <a:cs typeface="Arial" panose="020B0604020202020204" pitchFamily="34" charset="0"/>
              </a:rPr>
              <a:t> </a:t>
            </a:r>
            <a:r>
              <a:rPr lang="ru-RU" smtClean="0">
                <a:latin typeface="Akrobat ExtraBold" pitchFamily="50" charset="-52"/>
                <a:cs typeface="Arial" panose="020B0604020202020204" pitchFamily="34" charset="0"/>
              </a:rPr>
              <a:t>обновлення </a:t>
            </a:r>
            <a:r>
              <a:rPr lang="ru-RU">
                <a:latin typeface="Akrobat ExtraBold" pitchFamily="50" charset="-52"/>
                <a:cs typeface="Arial" panose="020B0604020202020204" pitchFamily="34" charset="0"/>
              </a:rPr>
              <a:t>матеріально - технічної </a:t>
            </a:r>
            <a:endParaRPr lang="ru-RU" smtClean="0">
              <a:latin typeface="Akrobat ExtraBold" pitchFamily="50" charset="-52"/>
              <a:cs typeface="Arial" panose="020B0604020202020204" pitchFamily="34" charset="0"/>
            </a:endParaRPr>
          </a:p>
          <a:p>
            <a:r>
              <a:rPr lang="ru-RU" smtClean="0">
                <a:latin typeface="Akrobat ExtraBold" pitchFamily="50" charset="-52"/>
                <a:cs typeface="Arial" panose="020B0604020202020204" pitchFamily="34" charset="0"/>
              </a:rPr>
              <a:t>бази </a:t>
            </a:r>
            <a:r>
              <a:rPr lang="ru-RU">
                <a:latin typeface="Akrobat ExtraBold" pitchFamily="50" charset="-52"/>
                <a:cs typeface="Arial" panose="020B0604020202020204" pitchFamily="34" charset="0"/>
              </a:rPr>
              <a:t>хіміко - бактеріологічної лабораторіїї на Бортницькій </a:t>
            </a:r>
            <a:endParaRPr lang="ru-RU" smtClean="0">
              <a:latin typeface="Akrobat ExtraBold" pitchFamily="50" charset="-52"/>
              <a:cs typeface="Arial" panose="020B0604020202020204" pitchFamily="34" charset="0"/>
            </a:endParaRPr>
          </a:p>
          <a:p>
            <a:r>
              <a:rPr lang="ru-RU" smtClean="0">
                <a:latin typeface="Akrobat ExtraBold" pitchFamily="50" charset="-52"/>
                <a:cs typeface="Arial" panose="020B0604020202020204" pitchFamily="34" charset="0"/>
              </a:rPr>
              <a:t>станції </a:t>
            </a:r>
            <a:r>
              <a:rPr lang="ru-RU">
                <a:latin typeface="Akrobat ExtraBold" pitchFamily="50" charset="-52"/>
                <a:cs typeface="Arial" panose="020B0604020202020204" pitchFamily="34" charset="0"/>
              </a:rPr>
              <a:t>аерації (</a:t>
            </a:r>
            <a:r>
              <a:rPr lang="ru-RU" sz="2400" smtClean="0">
                <a:solidFill>
                  <a:srgbClr val="0070C0"/>
                </a:solidFill>
                <a:latin typeface="Akrobat ExtraBold" pitchFamily="50" charset="-52"/>
                <a:cs typeface="Arial" panose="020B0604020202020204" pitchFamily="34" charset="0"/>
              </a:rPr>
              <a:t>3 од</a:t>
            </a:r>
            <a:r>
              <a:rPr lang="ru-RU">
                <a:latin typeface="Akrobat ExtraBold" pitchFamily="50" charset="-52"/>
                <a:cs typeface="Arial" panose="020B0604020202020204" pitchFamily="34" charset="0"/>
              </a:rPr>
              <a:t>.)</a:t>
            </a:r>
          </a:p>
          <a:p>
            <a:pPr marL="0" indent="0">
              <a:buNone/>
            </a:pPr>
            <a:endParaRPr lang="uk-UA" b="1" dirty="0">
              <a:solidFill>
                <a:srgbClr val="C00000"/>
              </a:solidFill>
              <a:latin typeface="Akrobat ExtraBold" pitchFamily="50" charset="-52"/>
              <a:cs typeface="Arial" panose="020B0604020202020204" pitchFamily="34" charset="0"/>
            </a:endParaRPr>
          </a:p>
        </p:txBody>
      </p:sp>
      <p:grpSp>
        <p:nvGrpSpPr>
          <p:cNvPr id="14" name="Группа 13"/>
          <p:cNvGrpSpPr/>
          <p:nvPr/>
        </p:nvGrpSpPr>
        <p:grpSpPr>
          <a:xfrm>
            <a:off x="6501791" y="1514600"/>
            <a:ext cx="2021780" cy="1639883"/>
            <a:chOff x="2937112" y="3276600"/>
            <a:chExt cx="2396888" cy="2057400"/>
          </a:xfrm>
        </p:grpSpPr>
        <p:pic>
          <p:nvPicPr>
            <p:cNvPr id="15" name="Picture 3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19219" y="3962400"/>
              <a:ext cx="810703" cy="9906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6" name="Picture 2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37112" y="3305323"/>
              <a:ext cx="872888" cy="9144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7" name="Picture 4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67200" y="3276600"/>
              <a:ext cx="1066800" cy="93714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8" name="Picture 2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71800" y="4515279"/>
              <a:ext cx="647419" cy="70029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0" name="Picture 4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48769" y="4396854"/>
              <a:ext cx="609031" cy="93714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21" name="Группа 20"/>
          <p:cNvGrpSpPr/>
          <p:nvPr/>
        </p:nvGrpSpPr>
        <p:grpSpPr>
          <a:xfrm>
            <a:off x="6508650" y="3443057"/>
            <a:ext cx="2242712" cy="1275094"/>
            <a:chOff x="2819400" y="4038600"/>
            <a:chExt cx="2466259" cy="1358868"/>
          </a:xfrm>
        </p:grpSpPr>
        <p:pic>
          <p:nvPicPr>
            <p:cNvPr id="22" name="Picture 4"/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74858" y="4434824"/>
              <a:ext cx="863008" cy="63260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3" name="Picture 2"/>
            <p:cNvPicPr>
              <a:picLocks noChangeAspect="1" noChangeArrowheads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19400" y="4038600"/>
              <a:ext cx="686962" cy="52579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4" name="Picture 2"/>
            <p:cNvPicPr>
              <a:picLocks noChangeAspect="1" noChangeArrowheads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19400" y="4730178"/>
              <a:ext cx="625518" cy="60269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7" name="Picture 3"/>
            <p:cNvPicPr>
              <a:picLocks noChangeAspect="1" noChangeArrowheads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56118" y="4554690"/>
              <a:ext cx="929541" cy="68024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8" name="Picture 2" descr="C:\Users\omorozko\Desktop\pic1_03102012110528.jpg"/>
            <p:cNvPicPr>
              <a:picLocks noChangeAspect="1" noChangeArrowheads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59871" y="4064472"/>
              <a:ext cx="838113" cy="56419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9" name="Picture 5"/>
            <p:cNvPicPr>
              <a:picLocks noChangeAspect="1" noChangeArrowheads="1"/>
            </p:cNvPicPr>
            <p:nvPr/>
          </p:nvPicPr>
          <p:blipFill rotWithShape="1"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6492" b="9418"/>
            <a:stretch/>
          </p:blipFill>
          <p:spPr bwMode="auto">
            <a:xfrm>
              <a:off x="3461511" y="4966676"/>
              <a:ext cx="738271" cy="4307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30" name="Picture 4"/>
            <p:cNvPicPr>
              <a:picLocks noChangeAspect="1" noChangeArrowheads="1"/>
            </p:cNvPicPr>
            <p:nvPr/>
          </p:nvPicPr>
          <p:blipFill rotWithShape="1"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1964" r="13237"/>
            <a:stretch/>
          </p:blipFill>
          <p:spPr bwMode="auto">
            <a:xfrm>
              <a:off x="4072192" y="4596947"/>
              <a:ext cx="327837" cy="43457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31" name="Picture 4"/>
            <p:cNvPicPr>
              <a:picLocks noChangeAspect="1" noChangeArrowheads="1"/>
            </p:cNvPicPr>
            <p:nvPr/>
          </p:nvPicPr>
          <p:blipFill rotWithShape="1"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1897"/>
            <a:stretch/>
          </p:blipFill>
          <p:spPr bwMode="auto">
            <a:xfrm>
              <a:off x="4374271" y="4090717"/>
              <a:ext cx="682908" cy="47368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32" name="Рисунок 31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6481770" y="4944558"/>
            <a:ext cx="2061822" cy="15057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74996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500"/>
                            </p:stCondLst>
                            <p:childTnLst>
                              <p:par>
                                <p:cTn id="3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000"/>
                            </p:stCondLst>
                            <p:childTnLst>
                              <p:par>
                                <p:cTn id="37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3500"/>
                            </p:stCondLst>
                            <p:childTnLst>
                              <p:par>
                                <p:cTn id="4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4000"/>
                            </p:stCondLst>
                            <p:childTnLst>
                              <p:par>
                                <p:cTn id="48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" grpId="0" animBg="1"/>
      <p:bldP spid="61" grpId="0" animBg="1"/>
      <p:bldP spid="62" grpId="0" animBg="1"/>
      <p:bldP spid="2" grpId="0"/>
      <p:bldP spid="10" grpId="0"/>
      <p:bldP spid="11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Капля 54"/>
          <p:cNvSpPr/>
          <p:nvPr/>
        </p:nvSpPr>
        <p:spPr>
          <a:xfrm rot="18900000">
            <a:off x="2311675" y="-1282705"/>
            <a:ext cx="4838151" cy="4838151"/>
          </a:xfrm>
          <a:prstGeom prst="teardrop">
            <a:avLst>
              <a:gd name="adj" fmla="val 124423"/>
            </a:avLst>
          </a:prstGeom>
          <a:solidFill>
            <a:srgbClr val="F9F9F9"/>
          </a:solidFill>
          <a:ln>
            <a:noFill/>
          </a:ln>
          <a:effectLst>
            <a:outerShdw blurRad="609600" dist="508000" dir="5400000" sx="1000" sy="1000" algn="ctr" rotWithShape="0">
              <a:schemeClr val="tx1">
                <a:lumMod val="95000"/>
                <a:lumOff val="5000"/>
                <a:alpha val="78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dirty="0">
              <a:latin typeface="Akrobat ExtraBold" pitchFamily="50" charset="-52"/>
            </a:endParaRPr>
          </a:p>
        </p:txBody>
      </p:sp>
      <p:sp>
        <p:nvSpPr>
          <p:cNvPr id="61" name="Капля 60"/>
          <p:cNvSpPr/>
          <p:nvPr/>
        </p:nvSpPr>
        <p:spPr>
          <a:xfrm rot="18900000">
            <a:off x="5732764" y="3579431"/>
            <a:ext cx="4838151" cy="4838151"/>
          </a:xfrm>
          <a:prstGeom prst="teardrop">
            <a:avLst>
              <a:gd name="adj" fmla="val 124423"/>
            </a:avLst>
          </a:prstGeom>
          <a:solidFill>
            <a:srgbClr val="F9F9F9"/>
          </a:solidFill>
          <a:ln>
            <a:noFill/>
          </a:ln>
          <a:effectLst>
            <a:outerShdw blurRad="609600" dist="508000" dir="5400000" sx="1000" sy="1000" algn="ctr" rotWithShape="0">
              <a:schemeClr val="tx1">
                <a:lumMod val="95000"/>
                <a:lumOff val="5000"/>
                <a:alpha val="78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dirty="0">
              <a:latin typeface="Akrobat ExtraBold" pitchFamily="50" charset="-52"/>
            </a:endParaRPr>
          </a:p>
        </p:txBody>
      </p:sp>
      <p:sp>
        <p:nvSpPr>
          <p:cNvPr id="62" name="Капля 61"/>
          <p:cNvSpPr/>
          <p:nvPr/>
        </p:nvSpPr>
        <p:spPr>
          <a:xfrm rot="18900000">
            <a:off x="-1162269" y="3579431"/>
            <a:ext cx="4838151" cy="4838151"/>
          </a:xfrm>
          <a:prstGeom prst="teardrop">
            <a:avLst>
              <a:gd name="adj" fmla="val 124423"/>
            </a:avLst>
          </a:prstGeom>
          <a:solidFill>
            <a:srgbClr val="F9F9F9"/>
          </a:solidFill>
          <a:ln>
            <a:noFill/>
          </a:ln>
          <a:effectLst>
            <a:outerShdw blurRad="609600" dist="508000" dir="5400000" sx="1000" sy="1000" algn="ctr" rotWithShape="0">
              <a:schemeClr val="tx1">
                <a:lumMod val="95000"/>
                <a:lumOff val="5000"/>
                <a:alpha val="78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dirty="0">
              <a:latin typeface="Akrobat ExtraBold" pitchFamily="50" charset="-52"/>
            </a:endParaRPr>
          </a:p>
        </p:txBody>
      </p:sp>
      <p:sp>
        <p:nvSpPr>
          <p:cNvPr id="79" name="Прямоугольник 78"/>
          <p:cNvSpPr/>
          <p:nvPr/>
        </p:nvSpPr>
        <p:spPr>
          <a:xfrm>
            <a:off x="-1" y="0"/>
            <a:ext cx="9144001" cy="908720"/>
          </a:xfrm>
          <a:prstGeom prst="rect">
            <a:avLst/>
          </a:prstGeom>
          <a:gradFill flip="none" rotWithShape="1">
            <a:gsLst>
              <a:gs pos="100000">
                <a:srgbClr val="3897C2"/>
              </a:gs>
              <a:gs pos="38000">
                <a:srgbClr val="003087"/>
              </a:gs>
            </a:gsLst>
            <a:path path="circle">
              <a:fillToRect t="100000" r="100000"/>
            </a:path>
            <a:tileRect l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dirty="0">
              <a:latin typeface="Akrobat ExtraBold" pitchFamily="50" charset="-52"/>
            </a:endParaRPr>
          </a:p>
        </p:txBody>
      </p:sp>
      <p:pic>
        <p:nvPicPr>
          <p:cNvPr id="80" name="Рисунок 79"/>
          <p:cNvPicPr>
            <a:picLocks noChangeAspect="1"/>
          </p:cNvPicPr>
          <p:nvPr/>
        </p:nvPicPr>
        <p:blipFill>
          <a:blip r:embed="rId3" cstate="print">
            <a:duotone>
              <a:prstClr val="black"/>
              <a:srgbClr val="DDDDDD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1500"/>
                    </a14:imgEffect>
                    <a14:imgEffect>
                      <a14:saturation sat="0"/>
                    </a14:imgEffect>
                    <a14:imgEffect>
                      <a14:brightnessContrast bright="100000" contras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890" y="266702"/>
            <a:ext cx="369380" cy="364250"/>
          </a:xfrm>
          <a:prstGeom prst="rect">
            <a:avLst/>
          </a:prstGeom>
          <a:noFill/>
        </p:spPr>
      </p:pic>
      <p:sp>
        <p:nvSpPr>
          <p:cNvPr id="81" name="TextBox 80"/>
          <p:cNvSpPr txBox="1"/>
          <p:nvPr/>
        </p:nvSpPr>
        <p:spPr>
          <a:xfrm>
            <a:off x="718394" y="243643"/>
            <a:ext cx="6181444" cy="41036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lang="uk-UA" sz="1600" dirty="0" err="1" smtClean="0">
                <a:solidFill>
                  <a:schemeClr val="bg1"/>
                </a:solidFill>
                <a:latin typeface="Akrobat ExtraBold" pitchFamily="50" charset="-52"/>
                <a:cs typeface="Gotham Pro Black" panose="02000903040000020004" pitchFamily="50" charset="0"/>
              </a:rPr>
              <a:t>ПрАТ</a:t>
            </a:r>
            <a:r>
              <a:rPr lang="uk-UA" sz="1600" dirty="0" smtClean="0">
                <a:solidFill>
                  <a:schemeClr val="bg1"/>
                </a:solidFill>
                <a:latin typeface="Akrobat ExtraBold" pitchFamily="50" charset="-52"/>
                <a:cs typeface="Gotham Pro Black" panose="02000903040000020004" pitchFamily="50" charset="0"/>
              </a:rPr>
              <a:t> “АК </a:t>
            </a:r>
            <a:r>
              <a:rPr lang="uk-UA" sz="1600" dirty="0" err="1" smtClean="0">
                <a:solidFill>
                  <a:schemeClr val="bg1"/>
                </a:solidFill>
                <a:latin typeface="Akrobat ExtraBold" pitchFamily="50" charset="-52"/>
                <a:cs typeface="Gotham Pro Black" panose="02000903040000020004" pitchFamily="50" charset="0"/>
              </a:rPr>
              <a:t>“Київводоканал”</a:t>
            </a:r>
            <a:endParaRPr lang="uk-UA" sz="1600" dirty="0" smtClean="0">
              <a:solidFill>
                <a:schemeClr val="bg1"/>
              </a:solidFill>
              <a:latin typeface="Akrobat ExtraBold" pitchFamily="50" charset="-52"/>
              <a:cs typeface="Gotham Pro Black" panose="02000903040000020004" pitchFamily="50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76200" y="1143000"/>
            <a:ext cx="91440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>
                <a:solidFill>
                  <a:srgbClr val="0070C0"/>
                </a:solidFill>
                <a:latin typeface="Akrobat ExtraBold" pitchFamily="50" charset="-52"/>
              </a:rPr>
              <a:t>Підтримка стабільної роботи Бортницької станції аерації </a:t>
            </a:r>
            <a:endParaRPr lang="ru-RU" sz="2400" smtClean="0">
              <a:solidFill>
                <a:srgbClr val="0070C0"/>
              </a:solidFill>
              <a:latin typeface="Akrobat ExtraBold" pitchFamily="50" charset="-52"/>
            </a:endParaRPr>
          </a:p>
          <a:p>
            <a:pPr algn="ctr"/>
            <a:r>
              <a:rPr lang="ru-RU" sz="2400" smtClean="0">
                <a:solidFill>
                  <a:srgbClr val="0070C0"/>
                </a:solidFill>
                <a:latin typeface="Akrobat ExtraBold" pitchFamily="50" charset="-52"/>
              </a:rPr>
              <a:t>до </a:t>
            </a:r>
            <a:r>
              <a:rPr lang="ru-RU" sz="2400">
                <a:solidFill>
                  <a:srgbClr val="0070C0"/>
                </a:solidFill>
                <a:latin typeface="Akrobat ExtraBold" pitchFamily="50" charset="-52"/>
              </a:rPr>
              <a:t>завершення </a:t>
            </a:r>
            <a:r>
              <a:rPr lang="ru-RU" sz="2400" smtClean="0">
                <a:solidFill>
                  <a:srgbClr val="0070C0"/>
                </a:solidFill>
                <a:latin typeface="Akrobat ExtraBold" pitchFamily="50" charset="-52"/>
              </a:rPr>
              <a:t>реконструкції </a:t>
            </a:r>
            <a:r>
              <a:rPr lang="ru-RU" sz="2400">
                <a:solidFill>
                  <a:srgbClr val="0070C0"/>
                </a:solidFill>
                <a:latin typeface="Akrobat ExtraBold" pitchFamily="50" charset="-52"/>
              </a:rPr>
              <a:t>- 30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2895600" y="2362200"/>
            <a:ext cx="6096000" cy="12311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3200" b="1" smtClean="0">
                <a:solidFill>
                  <a:srgbClr val="0070C0"/>
                </a:solidFill>
                <a:latin typeface="Akrobat ExtraBold" pitchFamily="50" charset="-52"/>
                <a:cs typeface="Arial" panose="020B0604020202020204" pitchFamily="34" charset="0"/>
              </a:rPr>
              <a:t>4,18 млн грн </a:t>
            </a:r>
            <a:r>
              <a:rPr lang="uk-UA" b="1" smtClean="0">
                <a:latin typeface="Akrobat ExtraBold" pitchFamily="50" charset="-52"/>
                <a:cs typeface="Arial" panose="020B0604020202020204" pitchFamily="34" charset="0"/>
              </a:rPr>
              <a:t>-</a:t>
            </a:r>
            <a:r>
              <a:rPr lang="uk-UA" b="1" smtClean="0">
                <a:solidFill>
                  <a:srgbClr val="C00000"/>
                </a:solidFill>
                <a:latin typeface="Akrobat ExtraBold" pitchFamily="50" charset="-52"/>
                <a:cs typeface="Arial" panose="020B0604020202020204" pitchFamily="34" charset="0"/>
              </a:rPr>
              <a:t> </a:t>
            </a:r>
            <a:r>
              <a:rPr lang="ru-RU" smtClean="0">
                <a:latin typeface="Akrobat ExtraBold" pitchFamily="50" charset="-52"/>
                <a:cs typeface="Arial" panose="020B0604020202020204" pitchFamily="34" charset="0"/>
              </a:rPr>
              <a:t>заміна </a:t>
            </a:r>
            <a:r>
              <a:rPr lang="ru-RU">
                <a:latin typeface="Akrobat ExtraBold" pitchFamily="50" charset="-52"/>
                <a:cs typeface="Arial" panose="020B0604020202020204" pitchFamily="34" charset="0"/>
              </a:rPr>
              <a:t>насосного обладнання </a:t>
            </a:r>
            <a:endParaRPr lang="ru-RU" smtClean="0">
              <a:latin typeface="Akrobat ExtraBold" pitchFamily="50" charset="-52"/>
              <a:cs typeface="Arial" panose="020B0604020202020204" pitchFamily="34" charset="0"/>
            </a:endParaRPr>
          </a:p>
          <a:p>
            <a:r>
              <a:rPr lang="ru-RU" smtClean="0">
                <a:latin typeface="Akrobat ExtraBold" pitchFamily="50" charset="-52"/>
                <a:cs typeface="Arial" panose="020B0604020202020204" pitchFamily="34" charset="0"/>
              </a:rPr>
              <a:t>Бортницької </a:t>
            </a:r>
            <a:r>
              <a:rPr lang="ru-RU">
                <a:latin typeface="Akrobat ExtraBold" pitchFamily="50" charset="-52"/>
                <a:cs typeface="Arial" panose="020B0604020202020204" pitchFamily="34" charset="0"/>
              </a:rPr>
              <a:t>станції аерації  (</a:t>
            </a:r>
            <a:r>
              <a:rPr lang="ru-RU" sz="2400" smtClean="0">
                <a:solidFill>
                  <a:srgbClr val="0070C0"/>
                </a:solidFill>
                <a:latin typeface="Akrobat ExtraBold" pitchFamily="50" charset="-52"/>
                <a:cs typeface="Arial" panose="020B0604020202020204" pitchFamily="34" charset="0"/>
              </a:rPr>
              <a:t>8 од</a:t>
            </a:r>
            <a:r>
              <a:rPr lang="ru-RU">
                <a:latin typeface="Akrobat ExtraBold" pitchFamily="50" charset="-52"/>
                <a:cs typeface="Arial" panose="020B0604020202020204" pitchFamily="34" charset="0"/>
              </a:rPr>
              <a:t>.)</a:t>
            </a:r>
          </a:p>
          <a:p>
            <a:pPr marL="0" indent="0">
              <a:buNone/>
            </a:pPr>
            <a:endParaRPr lang="uk-UA" b="1" dirty="0">
              <a:solidFill>
                <a:srgbClr val="C00000"/>
              </a:solidFill>
              <a:latin typeface="Akrobat ExtraBold" pitchFamily="50" charset="-52"/>
              <a:cs typeface="Arial" panose="020B0604020202020204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2895600" y="3846493"/>
            <a:ext cx="60960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3200" smtClean="0">
                <a:solidFill>
                  <a:srgbClr val="0070C0"/>
                </a:solidFill>
                <a:latin typeface="Akrobat ExtraBold" pitchFamily="50" charset="-52"/>
                <a:cs typeface="Arial" panose="020B0604020202020204" pitchFamily="34" charset="0"/>
              </a:rPr>
              <a:t>0,91</a:t>
            </a:r>
            <a:r>
              <a:rPr lang="en-US" sz="3200" smtClean="0">
                <a:solidFill>
                  <a:srgbClr val="0070C0"/>
                </a:solidFill>
                <a:latin typeface="Akrobat ExtraBold" pitchFamily="50" charset="-52"/>
                <a:cs typeface="Arial" panose="020B0604020202020204" pitchFamily="34" charset="0"/>
              </a:rPr>
              <a:t> </a:t>
            </a:r>
            <a:r>
              <a:rPr lang="uk-UA" sz="3200" smtClean="0">
                <a:solidFill>
                  <a:srgbClr val="0070C0"/>
                </a:solidFill>
                <a:latin typeface="Akrobat ExtraBold" pitchFamily="50" charset="-52"/>
                <a:cs typeface="Arial" panose="020B0604020202020204" pitchFamily="34" charset="0"/>
              </a:rPr>
              <a:t>млн грн </a:t>
            </a:r>
            <a:r>
              <a:rPr lang="uk-UA" smtClean="0">
                <a:latin typeface="Akrobat ExtraBold" pitchFamily="50" charset="-52"/>
                <a:cs typeface="Arial" panose="020B0604020202020204" pitchFamily="34" charset="0"/>
              </a:rPr>
              <a:t>-</a:t>
            </a:r>
            <a:r>
              <a:rPr lang="uk-UA" smtClean="0">
                <a:solidFill>
                  <a:srgbClr val="C00000"/>
                </a:solidFill>
                <a:latin typeface="Akrobat ExtraBold" pitchFamily="50" charset="-52"/>
                <a:cs typeface="Arial" panose="020B0604020202020204" pitchFamily="34" charset="0"/>
              </a:rPr>
              <a:t> </a:t>
            </a:r>
            <a:r>
              <a:rPr lang="ru-RU" smtClean="0">
                <a:latin typeface="Akrobat ExtraBold" pitchFamily="50" charset="-52"/>
                <a:cs typeface="Arial" panose="020B0604020202020204" pitchFamily="34" charset="0"/>
              </a:rPr>
              <a:t>встановлення </a:t>
            </a:r>
            <a:r>
              <a:rPr lang="ru-RU">
                <a:latin typeface="Akrobat ExtraBold" pitchFamily="50" charset="-52"/>
                <a:cs typeface="Arial" panose="020B0604020202020204" pitchFamily="34" charset="0"/>
              </a:rPr>
              <a:t>витратомірів </a:t>
            </a:r>
            <a:endParaRPr lang="ru-RU" smtClean="0">
              <a:latin typeface="Akrobat ExtraBold" pitchFamily="50" charset="-52"/>
              <a:cs typeface="Arial" panose="020B0604020202020204" pitchFamily="34" charset="0"/>
            </a:endParaRPr>
          </a:p>
          <a:p>
            <a:r>
              <a:rPr lang="ru-RU" smtClean="0">
                <a:latin typeface="Akrobat ExtraBold" pitchFamily="50" charset="-52"/>
                <a:cs typeface="Arial" panose="020B0604020202020204" pitchFamily="34" charset="0"/>
              </a:rPr>
              <a:t>мулової </a:t>
            </a:r>
            <a:r>
              <a:rPr lang="ru-RU">
                <a:latin typeface="Akrobat ExtraBold" pitchFamily="50" charset="-52"/>
                <a:cs typeface="Arial" panose="020B0604020202020204" pitchFamily="34" charset="0"/>
              </a:rPr>
              <a:t>рідини на Бортницькій станції </a:t>
            </a:r>
            <a:r>
              <a:rPr lang="ru-RU" smtClean="0">
                <a:latin typeface="Akrobat ExtraBold" pitchFamily="50" charset="-52"/>
                <a:cs typeface="Arial" panose="020B0604020202020204" pitchFamily="34" charset="0"/>
              </a:rPr>
              <a:t>аерації. (</a:t>
            </a:r>
            <a:r>
              <a:rPr lang="ru-RU" sz="2400" smtClean="0">
                <a:solidFill>
                  <a:srgbClr val="0070C0"/>
                </a:solidFill>
                <a:latin typeface="Akrobat ExtraBold" pitchFamily="50" charset="-52"/>
                <a:cs typeface="Arial" panose="020B0604020202020204" pitchFamily="34" charset="0"/>
              </a:rPr>
              <a:t>5 од</a:t>
            </a:r>
            <a:r>
              <a:rPr lang="ru-RU">
                <a:latin typeface="Akrobat ExtraBold" pitchFamily="50" charset="-52"/>
                <a:cs typeface="Arial" panose="020B0604020202020204" pitchFamily="34" charset="0"/>
              </a:rPr>
              <a:t>.)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2895600" y="5245894"/>
            <a:ext cx="6096000" cy="12311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3200" b="1" smtClean="0">
                <a:solidFill>
                  <a:srgbClr val="0070C0"/>
                </a:solidFill>
                <a:latin typeface="Akrobat ExtraBold" pitchFamily="50" charset="-52"/>
                <a:cs typeface="Arial" panose="020B0604020202020204" pitchFamily="34" charset="0"/>
              </a:rPr>
              <a:t>7,90</a:t>
            </a:r>
            <a:r>
              <a:rPr lang="en-US" sz="3200" b="1" smtClean="0">
                <a:solidFill>
                  <a:srgbClr val="0070C0"/>
                </a:solidFill>
                <a:latin typeface="Akrobat ExtraBold" pitchFamily="50" charset="-52"/>
                <a:cs typeface="Arial" panose="020B0604020202020204" pitchFamily="34" charset="0"/>
              </a:rPr>
              <a:t> </a:t>
            </a:r>
            <a:r>
              <a:rPr lang="uk-UA" sz="3200" b="1" smtClean="0">
                <a:solidFill>
                  <a:srgbClr val="0070C0"/>
                </a:solidFill>
                <a:latin typeface="Akrobat ExtraBold" pitchFamily="50" charset="-52"/>
                <a:cs typeface="Arial" panose="020B0604020202020204" pitchFamily="34" charset="0"/>
              </a:rPr>
              <a:t>млн грн </a:t>
            </a:r>
            <a:r>
              <a:rPr lang="uk-UA" b="1" smtClean="0">
                <a:latin typeface="Akrobat ExtraBold" pitchFamily="50" charset="-52"/>
                <a:cs typeface="Arial" panose="020B0604020202020204" pitchFamily="34" charset="0"/>
              </a:rPr>
              <a:t>-</a:t>
            </a:r>
            <a:r>
              <a:rPr lang="uk-UA" b="1" smtClean="0">
                <a:solidFill>
                  <a:srgbClr val="C00000"/>
                </a:solidFill>
                <a:latin typeface="Akrobat ExtraBold" pitchFamily="50" charset="-52"/>
                <a:cs typeface="Arial" panose="020B0604020202020204" pitchFamily="34" charset="0"/>
              </a:rPr>
              <a:t> </a:t>
            </a:r>
            <a:r>
              <a:rPr lang="ru-RU" smtClean="0">
                <a:latin typeface="Akrobat ExtraBold" pitchFamily="50" charset="-52"/>
                <a:cs typeface="Arial" panose="020B0604020202020204" pitchFamily="34" charset="0"/>
              </a:rPr>
              <a:t>заміна </a:t>
            </a:r>
            <a:r>
              <a:rPr lang="ru-RU">
                <a:latin typeface="Akrobat ExtraBold" pitchFamily="50" charset="-52"/>
                <a:cs typeface="Arial" panose="020B0604020202020204" pitchFamily="34" charset="0"/>
              </a:rPr>
              <a:t>технологічного обладнання Бортницької станції аерації (</a:t>
            </a:r>
            <a:r>
              <a:rPr lang="ru-RU" sz="2400">
                <a:solidFill>
                  <a:srgbClr val="0070C0"/>
                </a:solidFill>
                <a:latin typeface="Akrobat ExtraBold" pitchFamily="50" charset="-52"/>
                <a:cs typeface="Arial" panose="020B0604020202020204" pitchFamily="34" charset="0"/>
              </a:rPr>
              <a:t>29 од</a:t>
            </a:r>
            <a:r>
              <a:rPr lang="ru-RU">
                <a:latin typeface="Akrobat ExtraBold" pitchFamily="50" charset="-52"/>
                <a:cs typeface="Arial" panose="020B0604020202020204" pitchFamily="34" charset="0"/>
              </a:rPr>
              <a:t>.)</a:t>
            </a:r>
          </a:p>
          <a:p>
            <a:pPr marL="0" indent="0">
              <a:buNone/>
            </a:pPr>
            <a:endParaRPr lang="uk-UA" b="1" dirty="0">
              <a:solidFill>
                <a:srgbClr val="C00000"/>
              </a:solidFill>
              <a:latin typeface="Akrobat ExtraBold" pitchFamily="50" charset="-52"/>
              <a:cs typeface="Arial" panose="020B0604020202020204" pitchFamily="34" charset="0"/>
            </a:endParaRPr>
          </a:p>
        </p:txBody>
      </p:sp>
      <p:pic>
        <p:nvPicPr>
          <p:cNvPr id="19" name="Рисунок 1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0887" y="5279558"/>
            <a:ext cx="1088774" cy="1082958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162841" y="5310219"/>
            <a:ext cx="732759" cy="1048746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371600" y="5416840"/>
            <a:ext cx="889953" cy="945676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74287" y="3636204"/>
            <a:ext cx="1944583" cy="1274714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50826" y="2328572"/>
            <a:ext cx="838517" cy="994713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256806" y="2473151"/>
            <a:ext cx="849265" cy="772810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035536" y="2251248"/>
            <a:ext cx="704120" cy="10893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14199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500"/>
                            </p:stCondLst>
                            <p:childTnLst>
                              <p:par>
                                <p:cTn id="3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000"/>
                            </p:stCondLst>
                            <p:childTnLst>
                              <p:par>
                                <p:cTn id="3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3500"/>
                            </p:stCondLst>
                            <p:childTnLst>
                              <p:par>
                                <p:cTn id="43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4000"/>
                            </p:stCondLst>
                            <p:childTnLst>
                              <p:par>
                                <p:cTn id="4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4500"/>
                            </p:stCondLst>
                            <p:childTnLst>
                              <p:par>
                                <p:cTn id="54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5000"/>
                            </p:stCondLst>
                            <p:childTnLst>
                              <p:par>
                                <p:cTn id="5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5500"/>
                            </p:stCondLst>
                            <p:childTnLst>
                              <p:par>
                                <p:cTn id="6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6000"/>
                            </p:stCondLst>
                            <p:childTnLst>
                              <p:par>
                                <p:cTn id="7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6500"/>
                            </p:stCondLst>
                            <p:childTnLst>
                              <p:par>
                                <p:cTn id="77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" grpId="0" animBg="1"/>
      <p:bldP spid="61" grpId="0" animBg="1"/>
      <p:bldP spid="62" grpId="0" animBg="1"/>
      <p:bldP spid="8" grpId="0"/>
      <p:bldP spid="9" grpId="0"/>
      <p:bldP spid="10" grpId="0"/>
      <p:bldP spid="11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Капля 54"/>
          <p:cNvSpPr/>
          <p:nvPr/>
        </p:nvSpPr>
        <p:spPr>
          <a:xfrm rot="18900000">
            <a:off x="2311675" y="-1282705"/>
            <a:ext cx="4838151" cy="4838151"/>
          </a:xfrm>
          <a:prstGeom prst="teardrop">
            <a:avLst>
              <a:gd name="adj" fmla="val 124423"/>
            </a:avLst>
          </a:prstGeom>
          <a:solidFill>
            <a:srgbClr val="F9F9F9"/>
          </a:solidFill>
          <a:ln>
            <a:noFill/>
          </a:ln>
          <a:effectLst>
            <a:outerShdw blurRad="609600" dist="508000" dir="5400000" sx="1000" sy="1000" algn="ctr" rotWithShape="0">
              <a:schemeClr val="tx1">
                <a:lumMod val="95000"/>
                <a:lumOff val="5000"/>
                <a:alpha val="78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dirty="0">
              <a:latin typeface="Akrobat SemiBold" pitchFamily="50" charset="-52"/>
            </a:endParaRPr>
          </a:p>
        </p:txBody>
      </p:sp>
      <p:sp>
        <p:nvSpPr>
          <p:cNvPr id="61" name="Капля 60"/>
          <p:cNvSpPr/>
          <p:nvPr/>
        </p:nvSpPr>
        <p:spPr>
          <a:xfrm rot="18900000">
            <a:off x="5732764" y="3579431"/>
            <a:ext cx="4838151" cy="4838151"/>
          </a:xfrm>
          <a:prstGeom prst="teardrop">
            <a:avLst>
              <a:gd name="adj" fmla="val 124423"/>
            </a:avLst>
          </a:prstGeom>
          <a:solidFill>
            <a:srgbClr val="F9F9F9"/>
          </a:solidFill>
          <a:ln>
            <a:noFill/>
          </a:ln>
          <a:effectLst>
            <a:outerShdw blurRad="609600" dist="508000" dir="5400000" sx="1000" sy="1000" algn="ctr" rotWithShape="0">
              <a:schemeClr val="tx1">
                <a:lumMod val="95000"/>
                <a:lumOff val="5000"/>
                <a:alpha val="78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dirty="0">
              <a:latin typeface="Akrobat SemiBold" pitchFamily="50" charset="-52"/>
            </a:endParaRPr>
          </a:p>
        </p:txBody>
      </p:sp>
      <p:sp>
        <p:nvSpPr>
          <p:cNvPr id="62" name="Капля 61"/>
          <p:cNvSpPr/>
          <p:nvPr/>
        </p:nvSpPr>
        <p:spPr>
          <a:xfrm rot="18900000">
            <a:off x="-1162269" y="3579431"/>
            <a:ext cx="4838151" cy="4838151"/>
          </a:xfrm>
          <a:prstGeom prst="teardrop">
            <a:avLst>
              <a:gd name="adj" fmla="val 124423"/>
            </a:avLst>
          </a:prstGeom>
          <a:solidFill>
            <a:srgbClr val="F9F9F9"/>
          </a:solidFill>
          <a:ln>
            <a:noFill/>
          </a:ln>
          <a:effectLst>
            <a:outerShdw blurRad="609600" dist="508000" dir="5400000" sx="1000" sy="1000" algn="ctr" rotWithShape="0">
              <a:schemeClr val="tx1">
                <a:lumMod val="95000"/>
                <a:lumOff val="5000"/>
                <a:alpha val="78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dirty="0">
              <a:latin typeface="Akrobat SemiBold" pitchFamily="50" charset="-52"/>
            </a:endParaRPr>
          </a:p>
        </p:txBody>
      </p:sp>
      <p:sp>
        <p:nvSpPr>
          <p:cNvPr id="79" name="Прямоугольник 78"/>
          <p:cNvSpPr/>
          <p:nvPr/>
        </p:nvSpPr>
        <p:spPr>
          <a:xfrm>
            <a:off x="-1" y="0"/>
            <a:ext cx="9144001" cy="908720"/>
          </a:xfrm>
          <a:prstGeom prst="rect">
            <a:avLst/>
          </a:prstGeom>
          <a:gradFill flip="none" rotWithShape="1">
            <a:gsLst>
              <a:gs pos="100000">
                <a:srgbClr val="3897C2"/>
              </a:gs>
              <a:gs pos="38000">
                <a:srgbClr val="003087"/>
              </a:gs>
            </a:gsLst>
            <a:path path="circle">
              <a:fillToRect t="100000" r="100000"/>
            </a:path>
            <a:tileRect l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sz="2400" dirty="0">
              <a:latin typeface="Akrobat SemiBold" pitchFamily="50" charset="-52"/>
            </a:endParaRPr>
          </a:p>
        </p:txBody>
      </p:sp>
      <p:pic>
        <p:nvPicPr>
          <p:cNvPr id="80" name="Рисунок 79"/>
          <p:cNvPicPr>
            <a:picLocks noChangeAspect="1"/>
          </p:cNvPicPr>
          <p:nvPr/>
        </p:nvPicPr>
        <p:blipFill>
          <a:blip r:embed="rId3" cstate="print">
            <a:duotone>
              <a:prstClr val="black"/>
              <a:srgbClr val="DDDDDD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1500"/>
                    </a14:imgEffect>
                    <a14:imgEffect>
                      <a14:saturation sat="0"/>
                    </a14:imgEffect>
                    <a14:imgEffect>
                      <a14:brightnessContrast bright="100000" contras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890" y="266702"/>
            <a:ext cx="369380" cy="364250"/>
          </a:xfrm>
          <a:prstGeom prst="rect">
            <a:avLst/>
          </a:prstGeom>
          <a:noFill/>
        </p:spPr>
      </p:pic>
      <p:sp>
        <p:nvSpPr>
          <p:cNvPr id="81" name="TextBox 80"/>
          <p:cNvSpPr txBox="1"/>
          <p:nvPr/>
        </p:nvSpPr>
        <p:spPr>
          <a:xfrm>
            <a:off x="718394" y="203889"/>
            <a:ext cx="6181444" cy="489878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lang="uk-UA" sz="2000" dirty="0" err="1" smtClean="0">
                <a:solidFill>
                  <a:schemeClr val="bg1"/>
                </a:solidFill>
                <a:latin typeface="Akrobat SemiBold" pitchFamily="50" charset="-52"/>
                <a:cs typeface="Gotham Pro Black" panose="02000903040000020004" pitchFamily="50" charset="0"/>
              </a:rPr>
              <a:t>ПрАТ</a:t>
            </a:r>
            <a:r>
              <a:rPr lang="uk-UA" sz="2000" dirty="0" smtClean="0">
                <a:solidFill>
                  <a:schemeClr val="bg1"/>
                </a:solidFill>
                <a:latin typeface="Akrobat SemiBold" pitchFamily="50" charset="-52"/>
                <a:cs typeface="Gotham Pro Black" panose="02000903040000020004" pitchFamily="50" charset="0"/>
              </a:rPr>
              <a:t> “АК </a:t>
            </a:r>
            <a:r>
              <a:rPr lang="uk-UA" sz="2000" dirty="0" err="1" smtClean="0">
                <a:solidFill>
                  <a:schemeClr val="bg1"/>
                </a:solidFill>
                <a:latin typeface="Akrobat SemiBold" pitchFamily="50" charset="-52"/>
                <a:cs typeface="Gotham Pro Black" panose="02000903040000020004" pitchFamily="50" charset="0"/>
              </a:rPr>
              <a:t>“Київводоканал”</a:t>
            </a:r>
            <a:endParaRPr lang="uk-UA" sz="2000" dirty="0" smtClean="0">
              <a:solidFill>
                <a:schemeClr val="bg1"/>
              </a:solidFill>
              <a:latin typeface="Akrobat SemiBold" pitchFamily="50" charset="-52"/>
              <a:cs typeface="Gotham Pro Black" panose="02000903040000020004" pitchFamily="50" charset="0"/>
            </a:endParaRPr>
          </a:p>
        </p:txBody>
      </p:sp>
      <p:sp>
        <p:nvSpPr>
          <p:cNvPr id="21" name="Isosceles Triangle 5"/>
          <p:cNvSpPr/>
          <p:nvPr/>
        </p:nvSpPr>
        <p:spPr>
          <a:xfrm rot="10800000">
            <a:off x="7479850" y="931836"/>
            <a:ext cx="1650216" cy="812260"/>
          </a:xfrm>
          <a:prstGeom prst="triangle">
            <a:avLst/>
          </a:prstGeom>
          <a:noFill/>
          <a:ln w="3810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400" dirty="0">
              <a:latin typeface="Akrobat SemiBold" pitchFamily="50" charset="-52"/>
            </a:endParaRPr>
          </a:p>
        </p:txBody>
      </p:sp>
      <p:sp>
        <p:nvSpPr>
          <p:cNvPr id="22" name="Isosceles Triangle 6"/>
          <p:cNvSpPr/>
          <p:nvPr/>
        </p:nvSpPr>
        <p:spPr>
          <a:xfrm rot="10800000">
            <a:off x="7774606" y="1031795"/>
            <a:ext cx="1060704" cy="554360"/>
          </a:xfrm>
          <a:prstGeom prst="triangl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400" dirty="0">
              <a:latin typeface="Akrobat SemiBold" pitchFamily="50" charset="-52"/>
            </a:endParaRPr>
          </a:p>
        </p:txBody>
      </p:sp>
      <p:sp>
        <p:nvSpPr>
          <p:cNvPr id="45" name="Isosceles Triangle 6"/>
          <p:cNvSpPr/>
          <p:nvPr/>
        </p:nvSpPr>
        <p:spPr>
          <a:xfrm>
            <a:off x="4042463" y="6096000"/>
            <a:ext cx="1457999" cy="762000"/>
          </a:xfrm>
          <a:prstGeom prst="triangl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800" dirty="0">
              <a:latin typeface="Akrobat SemiBold" pitchFamily="50" charset="-52"/>
            </a:endParaRPr>
          </a:p>
        </p:txBody>
      </p:sp>
      <p:sp>
        <p:nvSpPr>
          <p:cNvPr id="46" name="Isosceles Triangle 5"/>
          <p:cNvSpPr/>
          <p:nvPr/>
        </p:nvSpPr>
        <p:spPr>
          <a:xfrm rot="10800000">
            <a:off x="21134" y="931836"/>
            <a:ext cx="1650216" cy="812260"/>
          </a:xfrm>
          <a:prstGeom prst="triangle">
            <a:avLst/>
          </a:prstGeom>
          <a:noFill/>
          <a:ln w="3810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400" dirty="0">
              <a:latin typeface="Akrobat SemiBold" pitchFamily="50" charset="-52"/>
            </a:endParaRPr>
          </a:p>
        </p:txBody>
      </p:sp>
      <p:sp>
        <p:nvSpPr>
          <p:cNvPr id="47" name="Isosceles Triangle 6"/>
          <p:cNvSpPr/>
          <p:nvPr/>
        </p:nvSpPr>
        <p:spPr>
          <a:xfrm rot="10800000">
            <a:off x="315890" y="1031795"/>
            <a:ext cx="1060704" cy="554360"/>
          </a:xfrm>
          <a:prstGeom prst="triangl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400" dirty="0">
              <a:latin typeface="Akrobat SemiBold" pitchFamily="50" charset="-52"/>
            </a:endParaRPr>
          </a:p>
        </p:txBody>
      </p:sp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1791543" y="2767927"/>
            <a:ext cx="9549209" cy="8463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1600" b="0" i="0" u="sng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krobat SemiBold" pitchFamily="50" charset="-52"/>
                <a:ea typeface="Calibri" pitchFamily="34" charset="0"/>
                <a:cs typeface="Times New Roman" pitchFamily="18" charset="0"/>
              </a:rPr>
              <a:t/>
            </a:r>
            <a:br>
              <a:rPr kumimoji="0" lang="uk-UA" sz="1600" b="0" i="0" u="sng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krobat SemiBold" pitchFamily="50" charset="-52"/>
                <a:ea typeface="Calibri" pitchFamily="34" charset="0"/>
                <a:cs typeface="Times New Roman" pitchFamily="18" charset="0"/>
              </a:rPr>
            </a:br>
            <a:endParaRPr kumimoji="0" lang="ru-RU" sz="9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krobat SemiBold" pitchFamily="50" charset="-52"/>
              <a:cs typeface="Arial" pitchFamily="34" charset="0"/>
            </a:endParaRP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krobat SemiBold" pitchFamily="50" charset="-52"/>
              <a:cs typeface="Arial" pitchFamily="34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1259632" y="1124744"/>
            <a:ext cx="6629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altLang="ru-RU" sz="2800" b="1">
                <a:solidFill>
                  <a:srgbClr val="0070C0"/>
                </a:solidFill>
                <a:latin typeface="Akrobat ExtraBold" pitchFamily="50" charset="-52"/>
                <a:cs typeface="Arial" panose="020B0604020202020204" pitchFamily="34" charset="0"/>
              </a:rPr>
              <a:t>Мета і </a:t>
            </a:r>
            <a:r>
              <a:rPr lang="uk-UA" altLang="ru-RU" sz="2800" b="1" smtClean="0">
                <a:solidFill>
                  <a:srgbClr val="0070C0"/>
                </a:solidFill>
                <a:latin typeface="Akrobat ExtraBold" pitchFamily="50" charset="-52"/>
                <a:cs typeface="Arial" panose="020B0604020202020204" pitchFamily="34" charset="0"/>
              </a:rPr>
              <a:t>завдання:</a:t>
            </a:r>
            <a:endParaRPr lang="ru-RU" sz="2800">
              <a:latin typeface="Akrobat Bold" pitchFamily="50" charset="-52"/>
            </a:endParaRPr>
          </a:p>
        </p:txBody>
      </p:sp>
      <p:sp>
        <p:nvSpPr>
          <p:cNvPr id="91" name="Rectangle 6"/>
          <p:cNvSpPr/>
          <p:nvPr/>
        </p:nvSpPr>
        <p:spPr>
          <a:xfrm>
            <a:off x="1171063" y="2142880"/>
            <a:ext cx="596007" cy="596007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000" dirty="0"/>
          </a:p>
        </p:txBody>
      </p:sp>
      <p:sp>
        <p:nvSpPr>
          <p:cNvPr id="92" name="Rectangle 7"/>
          <p:cNvSpPr/>
          <p:nvPr/>
        </p:nvSpPr>
        <p:spPr>
          <a:xfrm>
            <a:off x="2749813" y="4265709"/>
            <a:ext cx="596007" cy="596007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000" dirty="0"/>
          </a:p>
        </p:txBody>
      </p:sp>
      <p:sp>
        <p:nvSpPr>
          <p:cNvPr id="93" name="Rectangle 8"/>
          <p:cNvSpPr/>
          <p:nvPr/>
        </p:nvSpPr>
        <p:spPr>
          <a:xfrm>
            <a:off x="4357137" y="2133600"/>
            <a:ext cx="596007" cy="596007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000" dirty="0"/>
          </a:p>
        </p:txBody>
      </p:sp>
      <p:sp>
        <p:nvSpPr>
          <p:cNvPr id="94" name="Rectangle 9"/>
          <p:cNvSpPr/>
          <p:nvPr/>
        </p:nvSpPr>
        <p:spPr>
          <a:xfrm>
            <a:off x="5907313" y="4265709"/>
            <a:ext cx="596007" cy="596007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000" dirty="0"/>
          </a:p>
        </p:txBody>
      </p:sp>
      <p:sp>
        <p:nvSpPr>
          <p:cNvPr id="95" name="Rectangle 10"/>
          <p:cNvSpPr/>
          <p:nvPr/>
        </p:nvSpPr>
        <p:spPr>
          <a:xfrm>
            <a:off x="7486063" y="2142880"/>
            <a:ext cx="596007" cy="59600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000" dirty="0"/>
          </a:p>
        </p:txBody>
      </p:sp>
      <p:sp>
        <p:nvSpPr>
          <p:cNvPr id="96" name="TextBox 95"/>
          <p:cNvSpPr txBox="1"/>
          <p:nvPr/>
        </p:nvSpPr>
        <p:spPr>
          <a:xfrm>
            <a:off x="-151270" y="2728116"/>
            <a:ext cx="317013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eaLnBrk="1" hangingPunct="1"/>
            <a:r>
              <a:rPr lang="uk-UA" b="1" smtClean="0">
                <a:solidFill>
                  <a:srgbClr val="002060"/>
                </a:solidFill>
                <a:latin typeface="Akrobat Bold" pitchFamily="50" charset="-52"/>
              </a:rPr>
              <a:t>Підвищення надійності</a:t>
            </a:r>
            <a:endParaRPr lang="uk-UA" b="1">
              <a:solidFill>
                <a:srgbClr val="002060"/>
              </a:solidFill>
              <a:latin typeface="Akrobat Bold" pitchFamily="50" charset="-52"/>
            </a:endParaRPr>
          </a:p>
          <a:p>
            <a:pPr algn="ctr" eaLnBrk="1" hangingPunct="1"/>
            <a:r>
              <a:rPr lang="uk-UA" b="1">
                <a:solidFill>
                  <a:srgbClr val="002060"/>
                </a:solidFill>
                <a:latin typeface="Akrobat Bold" pitchFamily="50" charset="-52"/>
                <a:cs typeface="Arial" panose="020B0604020202020204" pitchFamily="34" charset="0"/>
              </a:rPr>
              <a:t>р</a:t>
            </a:r>
            <a:r>
              <a:rPr lang="uk-UA" b="1" smtClean="0">
                <a:solidFill>
                  <a:srgbClr val="002060"/>
                </a:solidFill>
                <a:latin typeface="Akrobat Bold" pitchFamily="50" charset="-52"/>
                <a:cs typeface="Arial" panose="020B0604020202020204" pitchFamily="34" charset="0"/>
              </a:rPr>
              <a:t>оботи </a:t>
            </a:r>
            <a:r>
              <a:rPr lang="uk-UA" b="1" smtClean="0">
                <a:solidFill>
                  <a:srgbClr val="002060"/>
                </a:solidFill>
                <a:latin typeface="Akrobat Bold" pitchFamily="50" charset="-52"/>
              </a:rPr>
              <a:t>водопровідних</a:t>
            </a:r>
            <a:endParaRPr lang="uk-UA" b="1">
              <a:solidFill>
                <a:srgbClr val="002060"/>
              </a:solidFill>
              <a:latin typeface="Akrobat Bold" pitchFamily="50" charset="-52"/>
            </a:endParaRPr>
          </a:p>
          <a:p>
            <a:pPr algn="ctr" eaLnBrk="1" hangingPunct="1"/>
            <a:r>
              <a:rPr lang="uk-UA" b="1">
                <a:solidFill>
                  <a:srgbClr val="002060"/>
                </a:solidFill>
                <a:latin typeface="Akrobat Bold" pitchFamily="50" charset="-52"/>
              </a:rPr>
              <a:t>і каналізаційних систем</a:t>
            </a:r>
            <a:endParaRPr lang="ru-RU" altLang="uk-UA" b="1" dirty="0">
              <a:solidFill>
                <a:srgbClr val="002060"/>
              </a:solidFill>
              <a:latin typeface="Akrobat Bold" pitchFamily="50" charset="-52"/>
            </a:endParaRPr>
          </a:p>
        </p:txBody>
      </p:sp>
      <p:sp>
        <p:nvSpPr>
          <p:cNvPr id="101" name="TextBox 100"/>
          <p:cNvSpPr txBox="1"/>
          <p:nvPr/>
        </p:nvSpPr>
        <p:spPr>
          <a:xfrm>
            <a:off x="1760956" y="4851298"/>
            <a:ext cx="2477107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eaLnBrk="1" hangingPunct="1"/>
            <a:r>
              <a:rPr lang="uk-UA" altLang="uk-UA" b="1" smtClean="0">
                <a:solidFill>
                  <a:srgbClr val="002060"/>
                </a:solidFill>
                <a:latin typeface="Akrobat Bold" pitchFamily="50" charset="-52"/>
                <a:cs typeface="Arial" pitchFamily="34" charset="0"/>
              </a:rPr>
              <a:t>Погашення суми </a:t>
            </a:r>
            <a:r>
              <a:rPr lang="uk-UA" altLang="uk-UA" b="1">
                <a:solidFill>
                  <a:srgbClr val="002060"/>
                </a:solidFill>
                <a:latin typeface="Akrobat Bold" pitchFamily="50" charset="-52"/>
                <a:cs typeface="Arial" pitchFamily="34" charset="0"/>
              </a:rPr>
              <a:t>запозичень</a:t>
            </a:r>
          </a:p>
          <a:p>
            <a:pPr algn="ctr" eaLnBrk="1" hangingPunct="1"/>
            <a:r>
              <a:rPr lang="uk-UA" altLang="uk-UA" b="1">
                <a:solidFill>
                  <a:srgbClr val="002060"/>
                </a:solidFill>
                <a:latin typeface="Akrobat Bold" pitchFamily="50" charset="-52"/>
                <a:cs typeface="Arial" pitchFamily="34" charset="0"/>
              </a:rPr>
              <a:t>Світового </a:t>
            </a:r>
            <a:r>
              <a:rPr lang="uk-UA" altLang="uk-UA" b="1" smtClean="0">
                <a:solidFill>
                  <a:srgbClr val="002060"/>
                </a:solidFill>
                <a:latin typeface="Akrobat Bold" pitchFamily="50" charset="-52"/>
                <a:cs typeface="Arial" pitchFamily="34" charset="0"/>
              </a:rPr>
              <a:t>банку, направленої </a:t>
            </a:r>
          </a:p>
          <a:p>
            <a:pPr algn="ctr" eaLnBrk="1" hangingPunct="1"/>
            <a:r>
              <a:rPr lang="uk-UA" altLang="uk-UA" b="1" smtClean="0">
                <a:solidFill>
                  <a:srgbClr val="002060"/>
                </a:solidFill>
                <a:latin typeface="Akrobat Bold" pitchFamily="50" charset="-52"/>
                <a:cs typeface="Arial" pitchFamily="34" charset="0"/>
              </a:rPr>
              <a:t>на реконструкцію </a:t>
            </a:r>
            <a:r>
              <a:rPr lang="uk-UA" altLang="uk-UA" b="1">
                <a:solidFill>
                  <a:srgbClr val="002060"/>
                </a:solidFill>
                <a:latin typeface="Akrobat Bold" pitchFamily="50" charset="-52"/>
                <a:cs typeface="Arial" pitchFamily="34" charset="0"/>
              </a:rPr>
              <a:t>об’єктів</a:t>
            </a:r>
          </a:p>
          <a:p>
            <a:pPr algn="ctr" eaLnBrk="1" hangingPunct="1"/>
            <a:r>
              <a:rPr lang="uk-UA" altLang="uk-UA" b="1">
                <a:solidFill>
                  <a:srgbClr val="002060"/>
                </a:solidFill>
                <a:latin typeface="Akrobat Bold" pitchFamily="50" charset="-52"/>
                <a:cs typeface="Arial" pitchFamily="34" charset="0"/>
              </a:rPr>
              <a:t>водопостачання </a:t>
            </a:r>
            <a:endParaRPr lang="ru-RU" altLang="uk-UA" b="1" dirty="0">
              <a:solidFill>
                <a:srgbClr val="002060"/>
              </a:solidFill>
              <a:latin typeface="Akrobat Bold" pitchFamily="50" charset="-52"/>
              <a:cs typeface="Arial" pitchFamily="34" charset="0"/>
            </a:endParaRPr>
          </a:p>
        </p:txBody>
      </p:sp>
      <p:sp>
        <p:nvSpPr>
          <p:cNvPr id="102" name="TextBox 101"/>
          <p:cNvSpPr txBox="1"/>
          <p:nvPr/>
        </p:nvSpPr>
        <p:spPr>
          <a:xfrm>
            <a:off x="3552263" y="2717698"/>
            <a:ext cx="2174185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eaLnBrk="1" hangingPunct="1"/>
            <a:r>
              <a:rPr lang="uk-UA" altLang="ru-RU" b="1">
                <a:solidFill>
                  <a:srgbClr val="002060"/>
                </a:solidFill>
                <a:latin typeface="Akrobat Bold" pitchFamily="50" charset="-52"/>
                <a:cs typeface="Arial" pitchFamily="34" charset="0"/>
              </a:rPr>
              <a:t>Новітні технології </a:t>
            </a:r>
          </a:p>
          <a:p>
            <a:pPr algn="ctr" eaLnBrk="1" hangingPunct="1"/>
            <a:r>
              <a:rPr lang="uk-UA" altLang="ru-RU" b="1">
                <a:solidFill>
                  <a:srgbClr val="002060"/>
                </a:solidFill>
                <a:latin typeface="Akrobat Bold" pitchFamily="50" charset="-52"/>
                <a:cs typeface="Arial" pitchFamily="34" charset="0"/>
              </a:rPr>
              <a:t>підготовки води</a:t>
            </a:r>
          </a:p>
          <a:p>
            <a:pPr algn="ctr" eaLnBrk="1" hangingPunct="1"/>
            <a:r>
              <a:rPr lang="uk-UA" altLang="ru-RU" b="1" smtClean="0">
                <a:solidFill>
                  <a:srgbClr val="002060"/>
                </a:solidFill>
                <a:latin typeface="Akrobat Bold" pitchFamily="50" charset="-52"/>
                <a:cs typeface="Arial" pitchFamily="34" charset="0"/>
              </a:rPr>
              <a:t>відповідно </a:t>
            </a:r>
          </a:p>
          <a:p>
            <a:pPr algn="ctr" eaLnBrk="1" hangingPunct="1"/>
            <a:r>
              <a:rPr lang="uk-UA" altLang="ru-RU" b="1" smtClean="0">
                <a:solidFill>
                  <a:srgbClr val="002060"/>
                </a:solidFill>
                <a:latin typeface="Akrobat Bold" pitchFamily="50" charset="-52"/>
                <a:cs typeface="Arial" pitchFamily="34" charset="0"/>
              </a:rPr>
              <a:t>до сучасних стандартів</a:t>
            </a:r>
            <a:endParaRPr lang="ru-RU" altLang="uk-UA" b="1" dirty="0">
              <a:solidFill>
                <a:srgbClr val="002060"/>
              </a:solidFill>
              <a:latin typeface="Akrobat Bold" pitchFamily="50" charset="-52"/>
            </a:endParaRPr>
          </a:p>
        </p:txBody>
      </p:sp>
      <p:sp>
        <p:nvSpPr>
          <p:cNvPr id="103" name="TextBox 102"/>
          <p:cNvSpPr txBox="1"/>
          <p:nvPr/>
        </p:nvSpPr>
        <p:spPr>
          <a:xfrm>
            <a:off x="5304863" y="4861716"/>
            <a:ext cx="185793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eaLnBrk="1" hangingPunct="1"/>
            <a:r>
              <a:rPr lang="uk-UA" altLang="uk-UA" b="1">
                <a:solidFill>
                  <a:srgbClr val="002060"/>
                </a:solidFill>
                <a:latin typeface="Akrobat Bold" pitchFamily="50" charset="-52"/>
                <a:cs typeface="Arial" pitchFamily="34" charset="0"/>
              </a:rPr>
              <a:t>Зменшення питомих витрат </a:t>
            </a:r>
          </a:p>
          <a:p>
            <a:pPr algn="ctr" eaLnBrk="1" hangingPunct="1"/>
            <a:r>
              <a:rPr lang="uk-UA" altLang="uk-UA" b="1">
                <a:solidFill>
                  <a:srgbClr val="002060"/>
                </a:solidFill>
                <a:latin typeface="Akrobat Bold" pitchFamily="50" charset="-52"/>
                <a:cs typeface="Arial" pitchFamily="34" charset="0"/>
              </a:rPr>
              <a:t>на утримання основних фондів</a:t>
            </a:r>
            <a:endParaRPr lang="ru-RU" altLang="uk-UA" b="1" dirty="0">
              <a:solidFill>
                <a:srgbClr val="002060"/>
              </a:solidFill>
              <a:latin typeface="Akrobat Bold" pitchFamily="50" charset="-52"/>
              <a:cs typeface="Arial" pitchFamily="34" charset="0"/>
            </a:endParaRPr>
          </a:p>
        </p:txBody>
      </p:sp>
      <p:sp>
        <p:nvSpPr>
          <p:cNvPr id="105" name="TextBox 104"/>
          <p:cNvSpPr txBox="1"/>
          <p:nvPr/>
        </p:nvSpPr>
        <p:spPr>
          <a:xfrm>
            <a:off x="6676463" y="2728116"/>
            <a:ext cx="231513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eaLnBrk="1" hangingPunct="1"/>
            <a:r>
              <a:rPr lang="uk-UA" altLang="uk-UA" b="1">
                <a:solidFill>
                  <a:srgbClr val="002060"/>
                </a:solidFill>
                <a:latin typeface="Akrobat Bold" pitchFamily="50" charset="-52"/>
                <a:cs typeface="Arial" pitchFamily="34" charset="0"/>
              </a:rPr>
              <a:t>Підвищення якості </a:t>
            </a:r>
          </a:p>
          <a:p>
            <a:pPr algn="ctr" eaLnBrk="1" hangingPunct="1"/>
            <a:r>
              <a:rPr lang="uk-UA" altLang="uk-UA" b="1">
                <a:solidFill>
                  <a:srgbClr val="002060"/>
                </a:solidFill>
                <a:latin typeface="Akrobat Bold" pitchFamily="50" charset="-52"/>
                <a:cs typeface="Arial" pitchFamily="34" charset="0"/>
              </a:rPr>
              <a:t>надання послуг</a:t>
            </a:r>
          </a:p>
          <a:p>
            <a:pPr algn="ctr" eaLnBrk="1" hangingPunct="1"/>
            <a:r>
              <a:rPr lang="uk-UA" altLang="uk-UA" b="1">
                <a:solidFill>
                  <a:srgbClr val="002060"/>
                </a:solidFill>
                <a:latin typeface="Akrobat Bold" pitchFamily="50" charset="-52"/>
                <a:cs typeface="Arial" pitchFamily="34" charset="0"/>
              </a:rPr>
              <a:t>з водопостачання </a:t>
            </a:r>
          </a:p>
          <a:p>
            <a:pPr algn="ctr" eaLnBrk="1" hangingPunct="1"/>
            <a:r>
              <a:rPr lang="uk-UA" altLang="uk-UA" b="1">
                <a:solidFill>
                  <a:srgbClr val="002060"/>
                </a:solidFill>
                <a:latin typeface="Akrobat Bold" pitchFamily="50" charset="-52"/>
                <a:cs typeface="Arial" pitchFamily="34" charset="0"/>
              </a:rPr>
              <a:t>та водовідведення</a:t>
            </a:r>
            <a:endParaRPr lang="ru-RU" altLang="uk-UA" b="1" dirty="0">
              <a:solidFill>
                <a:srgbClr val="002060"/>
              </a:solidFill>
              <a:latin typeface="Akrobat Bold" pitchFamily="50" charset="-52"/>
              <a:cs typeface="Arial" pitchFamily="34" charset="0"/>
            </a:endParaRPr>
          </a:p>
        </p:txBody>
      </p:sp>
      <p:sp>
        <p:nvSpPr>
          <p:cNvPr id="30" name="Frame 17">
            <a:extLst>
              <a:ext uri="{FF2B5EF4-FFF2-40B4-BE49-F238E27FC236}">
                <a16:creationId xmlns:a16="http://schemas.microsoft.com/office/drawing/2014/main" xmlns="" id="{8AFF86F7-8CCA-437F-B4B1-01AC42CBEF8D}"/>
              </a:ext>
            </a:extLst>
          </p:cNvPr>
          <p:cNvSpPr/>
          <p:nvPr/>
        </p:nvSpPr>
        <p:spPr>
          <a:xfrm>
            <a:off x="4481627" y="2257017"/>
            <a:ext cx="347025" cy="347025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415456" y="380544"/>
                </a:moveTo>
                <a:lnTo>
                  <a:pt x="415456" y="385333"/>
                </a:lnTo>
                <a:lnTo>
                  <a:pt x="385333" y="385333"/>
                </a:lnTo>
                <a:lnTo>
                  <a:pt x="385333" y="2854667"/>
                </a:lnTo>
                <a:lnTo>
                  <a:pt x="1529120" y="2854667"/>
                </a:lnTo>
                <a:cubicBezTo>
                  <a:pt x="1267123" y="2430711"/>
                  <a:pt x="997530" y="1721825"/>
                  <a:pt x="436017" y="1672600"/>
                </a:cubicBezTo>
                <a:lnTo>
                  <a:pt x="600235" y="1185112"/>
                </a:lnTo>
                <a:cubicBezTo>
                  <a:pt x="1132790" y="1359573"/>
                  <a:pt x="1278822" y="1550851"/>
                  <a:pt x="1544730" y="1923929"/>
                </a:cubicBezTo>
                <a:cubicBezTo>
                  <a:pt x="1789452" y="1379400"/>
                  <a:pt x="1927092" y="1088696"/>
                  <a:pt x="2233403" y="596568"/>
                </a:cubicBezTo>
                <a:lnTo>
                  <a:pt x="2770666" y="596568"/>
                </a:lnTo>
                <a:cubicBezTo>
                  <a:pt x="2331495" y="1220469"/>
                  <a:pt x="1907612" y="2113878"/>
                  <a:pt x="1578489" y="2854667"/>
                </a:cubicBezTo>
                <a:lnTo>
                  <a:pt x="2854667" y="2854667"/>
                </a:lnTo>
                <a:lnTo>
                  <a:pt x="2854667" y="596568"/>
                </a:lnTo>
                <a:lnTo>
                  <a:pt x="2858395" y="596568"/>
                </a:lnTo>
                <a:lnTo>
                  <a:pt x="2858395" y="380544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3240000" y="3240000"/>
                </a:lnTo>
                <a:lnTo>
                  <a:pt x="0" y="324000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400" dirty="0">
              <a:solidFill>
                <a:schemeClr val="tx1"/>
              </a:solidFill>
            </a:endParaRPr>
          </a:p>
        </p:txBody>
      </p:sp>
      <p:sp>
        <p:nvSpPr>
          <p:cNvPr id="31" name="Frame 17">
            <a:extLst>
              <a:ext uri="{FF2B5EF4-FFF2-40B4-BE49-F238E27FC236}">
                <a16:creationId xmlns:a16="http://schemas.microsoft.com/office/drawing/2014/main" xmlns="" id="{8AFF86F7-8CCA-437F-B4B1-01AC42CBEF8D}"/>
              </a:ext>
            </a:extLst>
          </p:cNvPr>
          <p:cNvSpPr/>
          <p:nvPr/>
        </p:nvSpPr>
        <p:spPr>
          <a:xfrm>
            <a:off x="7610553" y="2280802"/>
            <a:ext cx="347025" cy="347025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415456" y="380544"/>
                </a:moveTo>
                <a:lnTo>
                  <a:pt x="415456" y="385333"/>
                </a:lnTo>
                <a:lnTo>
                  <a:pt x="385333" y="385333"/>
                </a:lnTo>
                <a:lnTo>
                  <a:pt x="385333" y="2854667"/>
                </a:lnTo>
                <a:lnTo>
                  <a:pt x="1529120" y="2854667"/>
                </a:lnTo>
                <a:cubicBezTo>
                  <a:pt x="1267123" y="2430711"/>
                  <a:pt x="997530" y="1721825"/>
                  <a:pt x="436017" y="1672600"/>
                </a:cubicBezTo>
                <a:lnTo>
                  <a:pt x="600235" y="1185112"/>
                </a:lnTo>
                <a:cubicBezTo>
                  <a:pt x="1132790" y="1359573"/>
                  <a:pt x="1278822" y="1550851"/>
                  <a:pt x="1544730" y="1923929"/>
                </a:cubicBezTo>
                <a:cubicBezTo>
                  <a:pt x="1789452" y="1379400"/>
                  <a:pt x="1927092" y="1088696"/>
                  <a:pt x="2233403" y="596568"/>
                </a:cubicBezTo>
                <a:lnTo>
                  <a:pt x="2770666" y="596568"/>
                </a:lnTo>
                <a:cubicBezTo>
                  <a:pt x="2331495" y="1220469"/>
                  <a:pt x="1907612" y="2113878"/>
                  <a:pt x="1578489" y="2854667"/>
                </a:cubicBezTo>
                <a:lnTo>
                  <a:pt x="2854667" y="2854667"/>
                </a:lnTo>
                <a:lnTo>
                  <a:pt x="2854667" y="596568"/>
                </a:lnTo>
                <a:lnTo>
                  <a:pt x="2858395" y="596568"/>
                </a:lnTo>
                <a:lnTo>
                  <a:pt x="2858395" y="380544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3240000" y="3240000"/>
                </a:lnTo>
                <a:lnTo>
                  <a:pt x="0" y="324000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400" dirty="0">
              <a:solidFill>
                <a:schemeClr val="tx1"/>
              </a:solidFill>
            </a:endParaRPr>
          </a:p>
        </p:txBody>
      </p:sp>
      <p:sp>
        <p:nvSpPr>
          <p:cNvPr id="32" name="Frame 17">
            <a:extLst>
              <a:ext uri="{FF2B5EF4-FFF2-40B4-BE49-F238E27FC236}">
                <a16:creationId xmlns:a16="http://schemas.microsoft.com/office/drawing/2014/main" xmlns="" id="{8AFF86F7-8CCA-437F-B4B1-01AC42CBEF8D}"/>
              </a:ext>
            </a:extLst>
          </p:cNvPr>
          <p:cNvSpPr/>
          <p:nvPr/>
        </p:nvSpPr>
        <p:spPr>
          <a:xfrm>
            <a:off x="2874303" y="4390199"/>
            <a:ext cx="347025" cy="347025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415456" y="380544"/>
                </a:moveTo>
                <a:lnTo>
                  <a:pt x="415456" y="385333"/>
                </a:lnTo>
                <a:lnTo>
                  <a:pt x="385333" y="385333"/>
                </a:lnTo>
                <a:lnTo>
                  <a:pt x="385333" y="2854667"/>
                </a:lnTo>
                <a:lnTo>
                  <a:pt x="1529120" y="2854667"/>
                </a:lnTo>
                <a:cubicBezTo>
                  <a:pt x="1267123" y="2430711"/>
                  <a:pt x="997530" y="1721825"/>
                  <a:pt x="436017" y="1672600"/>
                </a:cubicBezTo>
                <a:lnTo>
                  <a:pt x="600235" y="1185112"/>
                </a:lnTo>
                <a:cubicBezTo>
                  <a:pt x="1132790" y="1359573"/>
                  <a:pt x="1278822" y="1550851"/>
                  <a:pt x="1544730" y="1923929"/>
                </a:cubicBezTo>
                <a:cubicBezTo>
                  <a:pt x="1789452" y="1379400"/>
                  <a:pt x="1927092" y="1088696"/>
                  <a:pt x="2233403" y="596568"/>
                </a:cubicBezTo>
                <a:lnTo>
                  <a:pt x="2770666" y="596568"/>
                </a:lnTo>
                <a:cubicBezTo>
                  <a:pt x="2331495" y="1220469"/>
                  <a:pt x="1907612" y="2113878"/>
                  <a:pt x="1578489" y="2854667"/>
                </a:cubicBezTo>
                <a:lnTo>
                  <a:pt x="2854667" y="2854667"/>
                </a:lnTo>
                <a:lnTo>
                  <a:pt x="2854667" y="596568"/>
                </a:lnTo>
                <a:lnTo>
                  <a:pt x="2858395" y="596568"/>
                </a:lnTo>
                <a:lnTo>
                  <a:pt x="2858395" y="380544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3240000" y="3240000"/>
                </a:lnTo>
                <a:lnTo>
                  <a:pt x="0" y="324000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400" dirty="0">
              <a:solidFill>
                <a:schemeClr val="tx1"/>
              </a:solidFill>
            </a:endParaRPr>
          </a:p>
        </p:txBody>
      </p:sp>
      <p:sp>
        <p:nvSpPr>
          <p:cNvPr id="33" name="Frame 17">
            <a:extLst>
              <a:ext uri="{FF2B5EF4-FFF2-40B4-BE49-F238E27FC236}">
                <a16:creationId xmlns:a16="http://schemas.microsoft.com/office/drawing/2014/main" xmlns="" id="{8AFF86F7-8CCA-437F-B4B1-01AC42CBEF8D}"/>
              </a:ext>
            </a:extLst>
          </p:cNvPr>
          <p:cNvSpPr/>
          <p:nvPr/>
        </p:nvSpPr>
        <p:spPr>
          <a:xfrm>
            <a:off x="1295400" y="2286000"/>
            <a:ext cx="347025" cy="347025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415456" y="380544"/>
                </a:moveTo>
                <a:lnTo>
                  <a:pt x="415456" y="385333"/>
                </a:lnTo>
                <a:lnTo>
                  <a:pt x="385333" y="385333"/>
                </a:lnTo>
                <a:lnTo>
                  <a:pt x="385333" y="2854667"/>
                </a:lnTo>
                <a:lnTo>
                  <a:pt x="1529120" y="2854667"/>
                </a:lnTo>
                <a:cubicBezTo>
                  <a:pt x="1267123" y="2430711"/>
                  <a:pt x="997530" y="1721825"/>
                  <a:pt x="436017" y="1672600"/>
                </a:cubicBezTo>
                <a:lnTo>
                  <a:pt x="600235" y="1185112"/>
                </a:lnTo>
                <a:cubicBezTo>
                  <a:pt x="1132790" y="1359573"/>
                  <a:pt x="1278822" y="1550851"/>
                  <a:pt x="1544730" y="1923929"/>
                </a:cubicBezTo>
                <a:cubicBezTo>
                  <a:pt x="1789452" y="1379400"/>
                  <a:pt x="1927092" y="1088696"/>
                  <a:pt x="2233403" y="596568"/>
                </a:cubicBezTo>
                <a:lnTo>
                  <a:pt x="2770666" y="596568"/>
                </a:lnTo>
                <a:cubicBezTo>
                  <a:pt x="2331495" y="1220469"/>
                  <a:pt x="1907612" y="2113878"/>
                  <a:pt x="1578489" y="2854667"/>
                </a:cubicBezTo>
                <a:lnTo>
                  <a:pt x="2854667" y="2854667"/>
                </a:lnTo>
                <a:lnTo>
                  <a:pt x="2854667" y="596568"/>
                </a:lnTo>
                <a:lnTo>
                  <a:pt x="2858395" y="596568"/>
                </a:lnTo>
                <a:lnTo>
                  <a:pt x="2858395" y="380544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3240000" y="3240000"/>
                </a:lnTo>
                <a:lnTo>
                  <a:pt x="0" y="324000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400" dirty="0">
              <a:solidFill>
                <a:schemeClr val="tx1"/>
              </a:solidFill>
            </a:endParaRPr>
          </a:p>
        </p:txBody>
      </p:sp>
      <p:sp>
        <p:nvSpPr>
          <p:cNvPr id="34" name="Frame 17">
            <a:extLst>
              <a:ext uri="{FF2B5EF4-FFF2-40B4-BE49-F238E27FC236}">
                <a16:creationId xmlns:a16="http://schemas.microsoft.com/office/drawing/2014/main" xmlns="" id="{8AFF86F7-8CCA-437F-B4B1-01AC42CBEF8D}"/>
              </a:ext>
            </a:extLst>
          </p:cNvPr>
          <p:cNvSpPr/>
          <p:nvPr/>
        </p:nvSpPr>
        <p:spPr>
          <a:xfrm>
            <a:off x="6031803" y="4390199"/>
            <a:ext cx="347025" cy="347025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415456" y="380544"/>
                </a:moveTo>
                <a:lnTo>
                  <a:pt x="415456" y="385333"/>
                </a:lnTo>
                <a:lnTo>
                  <a:pt x="385333" y="385333"/>
                </a:lnTo>
                <a:lnTo>
                  <a:pt x="385333" y="2854667"/>
                </a:lnTo>
                <a:lnTo>
                  <a:pt x="1529120" y="2854667"/>
                </a:lnTo>
                <a:cubicBezTo>
                  <a:pt x="1267123" y="2430711"/>
                  <a:pt x="997530" y="1721825"/>
                  <a:pt x="436017" y="1672600"/>
                </a:cubicBezTo>
                <a:lnTo>
                  <a:pt x="600235" y="1185112"/>
                </a:lnTo>
                <a:cubicBezTo>
                  <a:pt x="1132790" y="1359573"/>
                  <a:pt x="1278822" y="1550851"/>
                  <a:pt x="1544730" y="1923929"/>
                </a:cubicBezTo>
                <a:cubicBezTo>
                  <a:pt x="1789452" y="1379400"/>
                  <a:pt x="1927092" y="1088696"/>
                  <a:pt x="2233403" y="596568"/>
                </a:cubicBezTo>
                <a:lnTo>
                  <a:pt x="2770666" y="596568"/>
                </a:lnTo>
                <a:cubicBezTo>
                  <a:pt x="2331495" y="1220469"/>
                  <a:pt x="1907612" y="2113878"/>
                  <a:pt x="1578489" y="2854667"/>
                </a:cubicBezTo>
                <a:lnTo>
                  <a:pt x="2854667" y="2854667"/>
                </a:lnTo>
                <a:lnTo>
                  <a:pt x="2854667" y="596568"/>
                </a:lnTo>
                <a:lnTo>
                  <a:pt x="2858395" y="596568"/>
                </a:lnTo>
                <a:lnTo>
                  <a:pt x="2858395" y="380544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3240000" y="3240000"/>
                </a:lnTo>
                <a:lnTo>
                  <a:pt x="0" y="324000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9131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000"/>
                            </p:stCondLst>
                            <p:childTnLst>
                              <p:par>
                                <p:cTn id="3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500"/>
                            </p:stCondLst>
                            <p:childTnLst>
                              <p:par>
                                <p:cTn id="3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4000"/>
                            </p:stCondLst>
                            <p:childTnLst>
                              <p:par>
                                <p:cTn id="4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4500"/>
                            </p:stCondLst>
                            <p:childTnLst>
                              <p:par>
                                <p:cTn id="4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000"/>
                            </p:stCondLst>
                            <p:childTnLst>
                              <p:par>
                                <p:cTn id="4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500"/>
                            </p:stCondLst>
                            <p:childTnLst>
                              <p:par>
                                <p:cTn id="5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6000"/>
                            </p:stCondLst>
                            <p:childTnLst>
                              <p:par>
                                <p:cTn id="5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6500"/>
                            </p:stCondLst>
                            <p:childTnLst>
                              <p:par>
                                <p:cTn id="6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7000"/>
                            </p:stCondLst>
                            <p:childTnLst>
                              <p:par>
                                <p:cTn id="6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7500"/>
                            </p:stCondLst>
                            <p:childTnLst>
                              <p:par>
                                <p:cTn id="7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8000"/>
                            </p:stCondLst>
                            <p:childTnLst>
                              <p:par>
                                <p:cTn id="7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8500"/>
                            </p:stCondLst>
                            <p:childTnLst>
                              <p:par>
                                <p:cTn id="8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9000"/>
                            </p:stCondLst>
                            <p:childTnLst>
                              <p:par>
                                <p:cTn id="8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9500"/>
                            </p:stCondLst>
                            <p:childTnLst>
                              <p:par>
                                <p:cTn id="9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10000"/>
                            </p:stCondLst>
                            <p:childTnLst>
                              <p:par>
                                <p:cTn id="9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10500"/>
                            </p:stCondLst>
                            <p:childTnLst>
                              <p:par>
                                <p:cTn id="10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11000"/>
                            </p:stCondLst>
                            <p:childTnLst>
                              <p:par>
                                <p:cTn id="10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11500"/>
                            </p:stCondLst>
                            <p:childTnLst>
                              <p:par>
                                <p:cTn id="11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" grpId="0" animBg="1"/>
      <p:bldP spid="61" grpId="0" animBg="1"/>
      <p:bldP spid="62" grpId="0" animBg="1"/>
      <p:bldP spid="21" grpId="0" animBg="1"/>
      <p:bldP spid="22" grpId="0" animBg="1"/>
      <p:bldP spid="45" grpId="0" animBg="1"/>
      <p:bldP spid="46" grpId="0" animBg="1"/>
      <p:bldP spid="47" grpId="0" animBg="1"/>
      <p:bldP spid="35" grpId="0"/>
      <p:bldP spid="91" grpId="0" animBg="1"/>
      <p:bldP spid="92" grpId="0" animBg="1"/>
      <p:bldP spid="93" grpId="0" animBg="1"/>
      <p:bldP spid="94" grpId="0" animBg="1"/>
      <p:bldP spid="95" grpId="0" animBg="1"/>
      <p:bldP spid="96" grpId="0"/>
      <p:bldP spid="101" grpId="0"/>
      <p:bldP spid="102" grpId="0"/>
      <p:bldP spid="103" grpId="0"/>
      <p:bldP spid="105" grpId="0"/>
      <p:bldP spid="30" grpId="0" animBg="1"/>
      <p:bldP spid="31" grpId="0" animBg="1"/>
      <p:bldP spid="32" grpId="0" animBg="1"/>
      <p:bldP spid="33" grpId="0" animBg="1"/>
      <p:bldP spid="3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Капля 54"/>
          <p:cNvSpPr/>
          <p:nvPr/>
        </p:nvSpPr>
        <p:spPr>
          <a:xfrm rot="18900000">
            <a:off x="2311675" y="-1282705"/>
            <a:ext cx="4838151" cy="4838151"/>
          </a:xfrm>
          <a:prstGeom prst="teardrop">
            <a:avLst>
              <a:gd name="adj" fmla="val 124423"/>
            </a:avLst>
          </a:prstGeom>
          <a:solidFill>
            <a:srgbClr val="F9F9F9"/>
          </a:solidFill>
          <a:ln>
            <a:noFill/>
          </a:ln>
          <a:effectLst>
            <a:outerShdw blurRad="609600" dist="508000" dir="5400000" sx="1000" sy="1000" algn="ctr" rotWithShape="0">
              <a:schemeClr val="tx1">
                <a:lumMod val="95000"/>
                <a:lumOff val="5000"/>
                <a:alpha val="78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dirty="0">
              <a:latin typeface="Akrobat ExtraBold" pitchFamily="50" charset="-52"/>
            </a:endParaRPr>
          </a:p>
        </p:txBody>
      </p:sp>
      <p:sp>
        <p:nvSpPr>
          <p:cNvPr id="61" name="Капля 60"/>
          <p:cNvSpPr/>
          <p:nvPr/>
        </p:nvSpPr>
        <p:spPr>
          <a:xfrm rot="18900000">
            <a:off x="5732764" y="3579431"/>
            <a:ext cx="4838151" cy="4838151"/>
          </a:xfrm>
          <a:prstGeom prst="teardrop">
            <a:avLst>
              <a:gd name="adj" fmla="val 124423"/>
            </a:avLst>
          </a:prstGeom>
          <a:solidFill>
            <a:srgbClr val="F9F9F9"/>
          </a:solidFill>
          <a:ln>
            <a:noFill/>
          </a:ln>
          <a:effectLst>
            <a:outerShdw blurRad="609600" dist="508000" dir="5400000" sx="1000" sy="1000" algn="ctr" rotWithShape="0">
              <a:schemeClr val="tx1">
                <a:lumMod val="95000"/>
                <a:lumOff val="5000"/>
                <a:alpha val="78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dirty="0">
              <a:latin typeface="Akrobat ExtraBold" pitchFamily="50" charset="-52"/>
            </a:endParaRPr>
          </a:p>
        </p:txBody>
      </p:sp>
      <p:sp>
        <p:nvSpPr>
          <p:cNvPr id="62" name="Капля 61"/>
          <p:cNvSpPr/>
          <p:nvPr/>
        </p:nvSpPr>
        <p:spPr>
          <a:xfrm rot="18900000">
            <a:off x="-1162269" y="3579431"/>
            <a:ext cx="4838151" cy="4838151"/>
          </a:xfrm>
          <a:prstGeom prst="teardrop">
            <a:avLst>
              <a:gd name="adj" fmla="val 124423"/>
            </a:avLst>
          </a:prstGeom>
          <a:solidFill>
            <a:srgbClr val="F9F9F9"/>
          </a:solidFill>
          <a:ln>
            <a:noFill/>
          </a:ln>
          <a:effectLst>
            <a:outerShdw blurRad="609600" dist="508000" dir="5400000" sx="1000" sy="1000" algn="ctr" rotWithShape="0">
              <a:schemeClr val="tx1">
                <a:lumMod val="95000"/>
                <a:lumOff val="5000"/>
                <a:alpha val="78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dirty="0">
              <a:latin typeface="Akrobat ExtraBold" pitchFamily="50" charset="-52"/>
            </a:endParaRPr>
          </a:p>
        </p:txBody>
      </p:sp>
      <p:sp>
        <p:nvSpPr>
          <p:cNvPr id="79" name="Прямоугольник 78"/>
          <p:cNvSpPr/>
          <p:nvPr/>
        </p:nvSpPr>
        <p:spPr>
          <a:xfrm>
            <a:off x="-1" y="0"/>
            <a:ext cx="9144001" cy="908720"/>
          </a:xfrm>
          <a:prstGeom prst="rect">
            <a:avLst/>
          </a:prstGeom>
          <a:gradFill flip="none" rotWithShape="1">
            <a:gsLst>
              <a:gs pos="100000">
                <a:srgbClr val="3897C2"/>
              </a:gs>
              <a:gs pos="38000">
                <a:srgbClr val="003087"/>
              </a:gs>
            </a:gsLst>
            <a:path path="circle">
              <a:fillToRect t="100000" r="100000"/>
            </a:path>
            <a:tileRect l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dirty="0">
              <a:latin typeface="Akrobat ExtraBold" pitchFamily="50" charset="-52"/>
            </a:endParaRPr>
          </a:p>
        </p:txBody>
      </p:sp>
      <p:pic>
        <p:nvPicPr>
          <p:cNvPr id="80" name="Рисунок 79"/>
          <p:cNvPicPr>
            <a:picLocks noChangeAspect="1"/>
          </p:cNvPicPr>
          <p:nvPr/>
        </p:nvPicPr>
        <p:blipFill>
          <a:blip r:embed="rId3" cstate="print">
            <a:duotone>
              <a:prstClr val="black"/>
              <a:srgbClr val="DDDDDD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1500"/>
                    </a14:imgEffect>
                    <a14:imgEffect>
                      <a14:saturation sat="0"/>
                    </a14:imgEffect>
                    <a14:imgEffect>
                      <a14:brightnessContrast bright="100000" contras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890" y="266702"/>
            <a:ext cx="369380" cy="364250"/>
          </a:xfrm>
          <a:prstGeom prst="rect">
            <a:avLst/>
          </a:prstGeom>
          <a:noFill/>
        </p:spPr>
      </p:pic>
      <p:sp>
        <p:nvSpPr>
          <p:cNvPr id="81" name="TextBox 80"/>
          <p:cNvSpPr txBox="1"/>
          <p:nvPr/>
        </p:nvSpPr>
        <p:spPr>
          <a:xfrm>
            <a:off x="718394" y="243643"/>
            <a:ext cx="6181444" cy="41036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lang="uk-UA" sz="1600" dirty="0" err="1" smtClean="0">
                <a:solidFill>
                  <a:schemeClr val="bg1"/>
                </a:solidFill>
                <a:latin typeface="Akrobat ExtraBold" pitchFamily="50" charset="-52"/>
                <a:cs typeface="Gotham Pro Black" panose="02000903040000020004" pitchFamily="50" charset="0"/>
              </a:rPr>
              <a:t>ПрАТ</a:t>
            </a:r>
            <a:r>
              <a:rPr lang="uk-UA" sz="1600" dirty="0" smtClean="0">
                <a:solidFill>
                  <a:schemeClr val="bg1"/>
                </a:solidFill>
                <a:latin typeface="Akrobat ExtraBold" pitchFamily="50" charset="-52"/>
                <a:cs typeface="Gotham Pro Black" panose="02000903040000020004" pitchFamily="50" charset="0"/>
              </a:rPr>
              <a:t> “АК </a:t>
            </a:r>
            <a:r>
              <a:rPr lang="uk-UA" sz="1600" dirty="0" err="1" smtClean="0">
                <a:solidFill>
                  <a:schemeClr val="bg1"/>
                </a:solidFill>
                <a:latin typeface="Akrobat ExtraBold" pitchFamily="50" charset="-52"/>
                <a:cs typeface="Gotham Pro Black" panose="02000903040000020004" pitchFamily="50" charset="0"/>
              </a:rPr>
              <a:t>“Київводоканал”</a:t>
            </a:r>
            <a:endParaRPr lang="uk-UA" sz="1600" dirty="0" smtClean="0">
              <a:solidFill>
                <a:schemeClr val="bg1"/>
              </a:solidFill>
              <a:latin typeface="Akrobat ExtraBold" pitchFamily="50" charset="-52"/>
              <a:cs typeface="Gotham Pro Black" panose="02000903040000020004" pitchFamily="50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143000" y="1371600"/>
            <a:ext cx="6934200" cy="1138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altLang="ru-RU" sz="4000" b="1" smtClean="0">
                <a:solidFill>
                  <a:srgbClr val="0070C0"/>
                </a:solidFill>
                <a:latin typeface="Akrobat ExtraBold" pitchFamily="50" charset="-52"/>
                <a:cs typeface="Arial" panose="020B0604020202020204" pitchFamily="34" charset="0"/>
              </a:rPr>
              <a:t>92 млн </a:t>
            </a:r>
            <a:r>
              <a:rPr lang="uk-UA" altLang="ru-RU" sz="4000" b="1">
                <a:solidFill>
                  <a:srgbClr val="0070C0"/>
                </a:solidFill>
                <a:latin typeface="Akrobat ExtraBold" pitchFamily="50" charset="-52"/>
                <a:cs typeface="Arial" panose="020B0604020202020204" pitchFamily="34" charset="0"/>
              </a:rPr>
              <a:t>грн </a:t>
            </a:r>
            <a:r>
              <a:rPr lang="uk-UA" altLang="ru-RU" sz="2800" b="1" smtClean="0">
                <a:latin typeface="Akrobat ExtraBold" pitchFamily="50" charset="-52"/>
                <a:cs typeface="Arial" panose="020B0604020202020204" pitchFamily="34" charset="0"/>
              </a:rPr>
              <a:t>-</a:t>
            </a:r>
            <a:r>
              <a:rPr lang="uk-UA" altLang="ru-RU" sz="2800" b="1" smtClean="0">
                <a:solidFill>
                  <a:srgbClr val="962543"/>
                </a:solidFill>
                <a:latin typeface="Akrobat ExtraBold" pitchFamily="50" charset="-52"/>
                <a:cs typeface="Arial" panose="020B0604020202020204" pitchFamily="34" charset="0"/>
              </a:rPr>
              <a:t> </a:t>
            </a:r>
            <a:r>
              <a:rPr lang="uk-UA" altLang="ru-RU" sz="2800" b="1" smtClean="0">
                <a:latin typeface="Akrobat ExtraBold" pitchFamily="50" charset="-52"/>
                <a:cs typeface="Arial" panose="020B0604020202020204" pitchFamily="34" charset="0"/>
              </a:rPr>
              <a:t>закупівля </a:t>
            </a:r>
            <a:r>
              <a:rPr lang="uk-UA" altLang="ru-RU" sz="2800" b="1">
                <a:latin typeface="Akrobat ExtraBold" pitchFamily="50" charset="-52"/>
                <a:cs typeface="Arial" panose="020B0604020202020204" pitchFamily="34" charset="0"/>
              </a:rPr>
              <a:t>технічного </a:t>
            </a:r>
            <a:endParaRPr lang="uk-UA" altLang="ru-RU" sz="2800" b="1" smtClean="0">
              <a:latin typeface="Akrobat ExtraBold" pitchFamily="50" charset="-52"/>
              <a:cs typeface="Arial" panose="020B0604020202020204" pitchFamily="34" charset="0"/>
            </a:endParaRPr>
          </a:p>
          <a:p>
            <a:pPr algn="ctr"/>
            <a:r>
              <a:rPr lang="uk-UA" altLang="ru-RU" sz="2800" b="1" smtClean="0">
                <a:latin typeface="Akrobat ExtraBold" pitchFamily="50" charset="-52"/>
                <a:cs typeface="Arial" panose="020B0604020202020204" pitchFamily="34" charset="0"/>
              </a:rPr>
              <a:t>та </a:t>
            </a:r>
            <a:r>
              <a:rPr lang="uk-UA" altLang="ru-RU" sz="2800" b="1">
                <a:latin typeface="Akrobat ExtraBold" pitchFamily="50" charset="-52"/>
                <a:cs typeface="Arial" panose="020B0604020202020204" pitchFamily="34" charset="0"/>
              </a:rPr>
              <a:t>технологічного </a:t>
            </a:r>
            <a:r>
              <a:rPr lang="uk-UA" altLang="ru-RU" sz="2800" b="1" smtClean="0">
                <a:latin typeface="Akrobat ExtraBold" pitchFamily="50" charset="-52"/>
                <a:cs typeface="Arial" panose="020B0604020202020204" pitchFamily="34" charset="0"/>
              </a:rPr>
              <a:t>обладнання</a:t>
            </a:r>
            <a:endParaRPr lang="ru-RU" sz="2800">
              <a:latin typeface="Akrobat ExtraBold" pitchFamily="50" charset="-52"/>
            </a:endParaRPr>
          </a:p>
        </p:txBody>
      </p:sp>
      <p:sp>
        <p:nvSpPr>
          <p:cNvPr id="44" name="Frame 17">
            <a:extLst>
              <a:ext uri="{FF2B5EF4-FFF2-40B4-BE49-F238E27FC236}">
                <a16:creationId xmlns="" xmlns:a16="http://schemas.microsoft.com/office/drawing/2014/main" id="{8AFF86F7-8CCA-437F-B4B1-01AC42CBEF8D}"/>
              </a:ext>
            </a:extLst>
          </p:cNvPr>
          <p:cNvSpPr/>
          <p:nvPr/>
        </p:nvSpPr>
        <p:spPr>
          <a:xfrm>
            <a:off x="1481775" y="1600200"/>
            <a:ext cx="347025" cy="347025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415456" y="380544"/>
                </a:moveTo>
                <a:lnTo>
                  <a:pt x="415456" y="385333"/>
                </a:lnTo>
                <a:lnTo>
                  <a:pt x="385333" y="385333"/>
                </a:lnTo>
                <a:lnTo>
                  <a:pt x="385333" y="2854667"/>
                </a:lnTo>
                <a:lnTo>
                  <a:pt x="1529120" y="2854667"/>
                </a:lnTo>
                <a:cubicBezTo>
                  <a:pt x="1267123" y="2430711"/>
                  <a:pt x="997530" y="1721825"/>
                  <a:pt x="436017" y="1672600"/>
                </a:cubicBezTo>
                <a:lnTo>
                  <a:pt x="600235" y="1185112"/>
                </a:lnTo>
                <a:cubicBezTo>
                  <a:pt x="1132790" y="1359573"/>
                  <a:pt x="1278822" y="1550851"/>
                  <a:pt x="1544730" y="1923929"/>
                </a:cubicBezTo>
                <a:cubicBezTo>
                  <a:pt x="1789452" y="1379400"/>
                  <a:pt x="1927092" y="1088696"/>
                  <a:pt x="2233403" y="596568"/>
                </a:cubicBezTo>
                <a:lnTo>
                  <a:pt x="2770666" y="596568"/>
                </a:lnTo>
                <a:cubicBezTo>
                  <a:pt x="2331495" y="1220469"/>
                  <a:pt x="1907612" y="2113878"/>
                  <a:pt x="1578489" y="2854667"/>
                </a:cubicBezTo>
                <a:lnTo>
                  <a:pt x="2854667" y="2854667"/>
                </a:lnTo>
                <a:lnTo>
                  <a:pt x="2854667" y="596568"/>
                </a:lnTo>
                <a:lnTo>
                  <a:pt x="2858395" y="596568"/>
                </a:lnTo>
                <a:lnTo>
                  <a:pt x="2858395" y="380544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3240000" y="3240000"/>
                </a:lnTo>
                <a:lnTo>
                  <a:pt x="0" y="3240000"/>
                </a:ln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pic>
        <p:nvPicPr>
          <p:cNvPr id="20" name="Объект 8"/>
          <p:cNvPicPr>
            <a:picLocks noGrp="1" noChangeAspect="1"/>
          </p:cNvPicPr>
          <p:nvPr>
            <p:ph idx="1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126" y="4763869"/>
            <a:ext cx="838200" cy="838200"/>
          </a:xfr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6058" y="4763869"/>
            <a:ext cx="838200" cy="838200"/>
          </a:xfrm>
          <a:prstGeom prst="rect">
            <a:avLst/>
          </a:prstGeom>
        </p:spPr>
      </p:pic>
      <p:sp>
        <p:nvSpPr>
          <p:cNvPr id="22" name="TextBox 21"/>
          <p:cNvSpPr txBox="1"/>
          <p:nvPr/>
        </p:nvSpPr>
        <p:spPr>
          <a:xfrm>
            <a:off x="1498149" y="4909723"/>
            <a:ext cx="2311851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600" dirty="0" smtClean="0">
                <a:solidFill>
                  <a:srgbClr val="0070C0"/>
                </a:solidFill>
                <a:latin typeface="Akrobat ExtraBold" pitchFamily="50" charset="-52"/>
              </a:rPr>
              <a:t>Водопостачання</a:t>
            </a:r>
            <a:endParaRPr lang="ru-RU" sz="2600" dirty="0">
              <a:solidFill>
                <a:srgbClr val="0070C0"/>
              </a:solidFill>
              <a:latin typeface="Akrobat ExtraBold" pitchFamily="50" charset="-52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6329206" y="4932293"/>
            <a:ext cx="2281394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600" dirty="0" smtClean="0">
                <a:solidFill>
                  <a:srgbClr val="0070C0"/>
                </a:solidFill>
                <a:latin typeface="Akrobat ExtraBold" pitchFamily="50" charset="-52"/>
              </a:rPr>
              <a:t>Водовідведення</a:t>
            </a:r>
            <a:endParaRPr lang="ru-RU" sz="2600" dirty="0">
              <a:solidFill>
                <a:srgbClr val="0070C0"/>
              </a:solidFill>
              <a:latin typeface="Akrobat ExtraBold" pitchFamily="50" charset="-52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1269549" y="5638800"/>
            <a:ext cx="194316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solidFill>
                  <a:srgbClr val="00B050"/>
                </a:solidFill>
                <a:latin typeface="Akrobat ExtraBold" pitchFamily="50" charset="-52"/>
              </a:rPr>
              <a:t>42,5</a:t>
            </a:r>
            <a:r>
              <a:rPr lang="uk-UA" sz="2600" b="1" dirty="0" smtClean="0">
                <a:solidFill>
                  <a:srgbClr val="00B050"/>
                </a:solidFill>
                <a:latin typeface="Akrobat ExtraBold" pitchFamily="50" charset="-52"/>
              </a:rPr>
              <a:t> млн грн</a:t>
            </a:r>
            <a:endParaRPr lang="ru-RU" sz="2600" b="1" dirty="0">
              <a:solidFill>
                <a:srgbClr val="00B050"/>
              </a:solidFill>
              <a:latin typeface="Akrobat ExtraBold" pitchFamily="50" charset="-52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6172200" y="5638800"/>
            <a:ext cx="195438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solidFill>
                  <a:srgbClr val="00B050"/>
                </a:solidFill>
                <a:latin typeface="Akrobat ExtraBold" pitchFamily="50" charset="-52"/>
              </a:rPr>
              <a:t>49,5</a:t>
            </a:r>
            <a:r>
              <a:rPr lang="uk-UA" sz="2600" b="1" dirty="0" smtClean="0">
                <a:solidFill>
                  <a:srgbClr val="00B050"/>
                </a:solidFill>
                <a:latin typeface="Akrobat ExtraBold" pitchFamily="50" charset="-52"/>
              </a:rPr>
              <a:t> млн грн</a:t>
            </a:r>
            <a:endParaRPr lang="ru-RU" sz="2600" b="1" dirty="0">
              <a:solidFill>
                <a:srgbClr val="00B050"/>
              </a:solidFill>
              <a:latin typeface="Akrobat ExtraBold" pitchFamily="50" charset="-52"/>
            </a:endParaRPr>
          </a:p>
        </p:txBody>
      </p:sp>
      <p:sp>
        <p:nvSpPr>
          <p:cNvPr id="26" name="Капля 25"/>
          <p:cNvSpPr/>
          <p:nvPr/>
        </p:nvSpPr>
        <p:spPr>
          <a:xfrm rot="18801725">
            <a:off x="3588135" y="3214014"/>
            <a:ext cx="1783553" cy="1835446"/>
          </a:xfrm>
          <a:prstGeom prst="teardrop">
            <a:avLst>
              <a:gd name="adj" fmla="val 116627"/>
            </a:avLst>
          </a:prstGeom>
          <a:solidFill>
            <a:srgbClr val="003087"/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prstClr val="white"/>
              </a:solidFill>
              <a:latin typeface="Akrobat ExtraBold" pitchFamily="50" charset="-52"/>
            </a:endParaRPr>
          </a:p>
        </p:txBody>
      </p:sp>
      <p:sp>
        <p:nvSpPr>
          <p:cNvPr id="27" name="Заголовок 1"/>
          <p:cNvSpPr>
            <a:spLocks noGrp="1"/>
          </p:cNvSpPr>
          <p:nvPr>
            <p:ph type="title"/>
          </p:nvPr>
        </p:nvSpPr>
        <p:spPr>
          <a:xfrm>
            <a:off x="3200400" y="3580031"/>
            <a:ext cx="2514599" cy="838200"/>
          </a:xfrm>
        </p:spPr>
        <p:txBody>
          <a:bodyPr/>
          <a:lstStyle/>
          <a:p>
            <a:r>
              <a:rPr lang="en-US" sz="3600" b="1" dirty="0" smtClean="0">
                <a:solidFill>
                  <a:schemeClr val="bg1"/>
                </a:solidFill>
                <a:latin typeface="Akrobat ExtraBold" pitchFamily="50" charset="-52"/>
                <a:cs typeface="Arial" panose="020B0604020202020204" pitchFamily="34" charset="0"/>
              </a:rPr>
              <a:t>92</a:t>
            </a:r>
            <a:r>
              <a:rPr lang="uk-UA" sz="2800" b="1" dirty="0" smtClean="0">
                <a:solidFill>
                  <a:schemeClr val="bg1"/>
                </a:solidFill>
                <a:latin typeface="Akrobat ExtraBold" pitchFamily="50" charset="-52"/>
                <a:cs typeface="Arial" panose="020B0604020202020204" pitchFamily="34" charset="0"/>
              </a:rPr>
              <a:t/>
            </a:r>
            <a:br>
              <a:rPr lang="uk-UA" sz="2800" b="1" dirty="0" smtClean="0">
                <a:solidFill>
                  <a:schemeClr val="bg1"/>
                </a:solidFill>
                <a:latin typeface="Akrobat ExtraBold" pitchFamily="50" charset="-52"/>
                <a:cs typeface="Arial" panose="020B0604020202020204" pitchFamily="34" charset="0"/>
              </a:rPr>
            </a:br>
            <a:r>
              <a:rPr lang="uk-UA" sz="2800" b="1" dirty="0" smtClean="0">
                <a:solidFill>
                  <a:schemeClr val="bg1"/>
                </a:solidFill>
                <a:latin typeface="Akrobat ExtraBold" pitchFamily="50" charset="-52"/>
                <a:cs typeface="Arial" panose="020B0604020202020204" pitchFamily="34" charset="0"/>
              </a:rPr>
              <a:t>млн грн</a:t>
            </a:r>
            <a:endParaRPr lang="ru-RU" sz="2800" b="1" dirty="0">
              <a:solidFill>
                <a:schemeClr val="bg1"/>
              </a:solidFill>
              <a:latin typeface="Akrobat ExtraBold" pitchFamily="50" charset="-52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567168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500"/>
                            </p:stCondLst>
                            <p:childTnLst>
                              <p:par>
                                <p:cTn id="2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000"/>
                            </p:stCondLst>
                            <p:childTnLst>
                              <p:par>
                                <p:cTn id="30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500"/>
                            </p:stCondLst>
                            <p:childTnLst>
                              <p:par>
                                <p:cTn id="3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4000"/>
                            </p:stCondLst>
                            <p:childTnLst>
                              <p:par>
                                <p:cTn id="4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0"/>
                            </p:stCondLst>
                            <p:childTnLst>
                              <p:par>
                                <p:cTn id="4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500"/>
                            </p:stCondLst>
                            <p:childTnLst>
                              <p:par>
                                <p:cTn id="5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6500"/>
                            </p:stCondLst>
                            <p:childTnLst>
                              <p:par>
                                <p:cTn id="5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7000"/>
                            </p:stCondLst>
                            <p:childTnLst>
                              <p:par>
                                <p:cTn id="64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8000"/>
                            </p:stCondLst>
                            <p:childTnLst>
                              <p:par>
                                <p:cTn id="71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" grpId="0" animBg="1"/>
      <p:bldP spid="61" grpId="0" animBg="1"/>
      <p:bldP spid="62" grpId="0" animBg="1"/>
      <p:bldP spid="3" grpId="0"/>
      <p:bldP spid="44" grpId="0" animBg="1"/>
      <p:bldP spid="22" grpId="0"/>
      <p:bldP spid="23" grpId="0"/>
      <p:bldP spid="24" grpId="0"/>
      <p:bldP spid="25" grpId="0"/>
      <p:bldP spid="26" grpId="0" animBg="1"/>
      <p:bldP spid="2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Капля 54"/>
          <p:cNvSpPr/>
          <p:nvPr/>
        </p:nvSpPr>
        <p:spPr>
          <a:xfrm rot="18900000">
            <a:off x="2311675" y="-1282705"/>
            <a:ext cx="4838151" cy="4838151"/>
          </a:xfrm>
          <a:prstGeom prst="teardrop">
            <a:avLst>
              <a:gd name="adj" fmla="val 124423"/>
            </a:avLst>
          </a:prstGeom>
          <a:solidFill>
            <a:srgbClr val="F9F9F9"/>
          </a:solidFill>
          <a:ln>
            <a:noFill/>
          </a:ln>
          <a:effectLst>
            <a:outerShdw blurRad="609600" dist="508000" dir="5400000" sx="1000" sy="1000" algn="ctr" rotWithShape="0">
              <a:schemeClr val="tx1">
                <a:lumMod val="95000"/>
                <a:lumOff val="5000"/>
                <a:alpha val="78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dirty="0">
              <a:latin typeface="Akrobat ExtraBold" pitchFamily="50" charset="-52"/>
            </a:endParaRPr>
          </a:p>
        </p:txBody>
      </p:sp>
      <p:sp>
        <p:nvSpPr>
          <p:cNvPr id="61" name="Капля 60"/>
          <p:cNvSpPr/>
          <p:nvPr/>
        </p:nvSpPr>
        <p:spPr>
          <a:xfrm rot="18900000">
            <a:off x="5732764" y="3579431"/>
            <a:ext cx="4838151" cy="4838151"/>
          </a:xfrm>
          <a:prstGeom prst="teardrop">
            <a:avLst>
              <a:gd name="adj" fmla="val 124423"/>
            </a:avLst>
          </a:prstGeom>
          <a:solidFill>
            <a:srgbClr val="F9F9F9"/>
          </a:solidFill>
          <a:ln>
            <a:noFill/>
          </a:ln>
          <a:effectLst>
            <a:outerShdw blurRad="609600" dist="508000" dir="5400000" sx="1000" sy="1000" algn="ctr" rotWithShape="0">
              <a:schemeClr val="tx1">
                <a:lumMod val="95000"/>
                <a:lumOff val="5000"/>
                <a:alpha val="78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dirty="0">
              <a:latin typeface="Akrobat ExtraBold" pitchFamily="50" charset="-52"/>
            </a:endParaRPr>
          </a:p>
        </p:txBody>
      </p:sp>
      <p:sp>
        <p:nvSpPr>
          <p:cNvPr id="62" name="Капля 61"/>
          <p:cNvSpPr/>
          <p:nvPr/>
        </p:nvSpPr>
        <p:spPr>
          <a:xfrm rot="18900000">
            <a:off x="-1162269" y="3579431"/>
            <a:ext cx="4838151" cy="4838151"/>
          </a:xfrm>
          <a:prstGeom prst="teardrop">
            <a:avLst>
              <a:gd name="adj" fmla="val 124423"/>
            </a:avLst>
          </a:prstGeom>
          <a:solidFill>
            <a:srgbClr val="F9F9F9"/>
          </a:solidFill>
          <a:ln>
            <a:noFill/>
          </a:ln>
          <a:effectLst>
            <a:outerShdw blurRad="609600" dist="508000" dir="5400000" sx="1000" sy="1000" algn="ctr" rotWithShape="0">
              <a:schemeClr val="tx1">
                <a:lumMod val="95000"/>
                <a:lumOff val="5000"/>
                <a:alpha val="78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dirty="0">
              <a:latin typeface="Akrobat ExtraBold" pitchFamily="50" charset="-52"/>
            </a:endParaRPr>
          </a:p>
        </p:txBody>
      </p:sp>
      <p:sp>
        <p:nvSpPr>
          <p:cNvPr id="79" name="Прямоугольник 78"/>
          <p:cNvSpPr/>
          <p:nvPr/>
        </p:nvSpPr>
        <p:spPr>
          <a:xfrm>
            <a:off x="-1" y="0"/>
            <a:ext cx="9144001" cy="908720"/>
          </a:xfrm>
          <a:prstGeom prst="rect">
            <a:avLst/>
          </a:prstGeom>
          <a:gradFill flip="none" rotWithShape="1">
            <a:gsLst>
              <a:gs pos="100000">
                <a:srgbClr val="3897C2"/>
              </a:gs>
              <a:gs pos="38000">
                <a:srgbClr val="003087"/>
              </a:gs>
            </a:gsLst>
            <a:path path="circle">
              <a:fillToRect t="100000" r="100000"/>
            </a:path>
            <a:tileRect l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dirty="0">
              <a:latin typeface="Akrobat ExtraBold" pitchFamily="50" charset="-52"/>
            </a:endParaRPr>
          </a:p>
        </p:txBody>
      </p:sp>
      <p:pic>
        <p:nvPicPr>
          <p:cNvPr id="80" name="Рисунок 79"/>
          <p:cNvPicPr>
            <a:picLocks noChangeAspect="1"/>
          </p:cNvPicPr>
          <p:nvPr/>
        </p:nvPicPr>
        <p:blipFill>
          <a:blip r:embed="rId3" cstate="print">
            <a:duotone>
              <a:prstClr val="black"/>
              <a:srgbClr val="DDDDDD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1500"/>
                    </a14:imgEffect>
                    <a14:imgEffect>
                      <a14:saturation sat="0"/>
                    </a14:imgEffect>
                    <a14:imgEffect>
                      <a14:brightnessContrast bright="100000" contras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890" y="266702"/>
            <a:ext cx="369380" cy="364250"/>
          </a:xfrm>
          <a:prstGeom prst="rect">
            <a:avLst/>
          </a:prstGeom>
          <a:noFill/>
        </p:spPr>
      </p:pic>
      <p:sp>
        <p:nvSpPr>
          <p:cNvPr id="81" name="TextBox 80"/>
          <p:cNvSpPr txBox="1"/>
          <p:nvPr/>
        </p:nvSpPr>
        <p:spPr>
          <a:xfrm>
            <a:off x="718394" y="243643"/>
            <a:ext cx="6181444" cy="41036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lang="uk-UA" sz="1600" dirty="0" err="1" smtClean="0">
                <a:solidFill>
                  <a:schemeClr val="bg1"/>
                </a:solidFill>
                <a:latin typeface="Akrobat ExtraBold" pitchFamily="50" charset="-52"/>
                <a:cs typeface="Gotham Pro Black" panose="02000903040000020004" pitchFamily="50" charset="0"/>
              </a:rPr>
              <a:t>ПрАТ</a:t>
            </a:r>
            <a:r>
              <a:rPr lang="uk-UA" sz="1600" dirty="0" smtClean="0">
                <a:solidFill>
                  <a:schemeClr val="bg1"/>
                </a:solidFill>
                <a:latin typeface="Akrobat ExtraBold" pitchFamily="50" charset="-52"/>
                <a:cs typeface="Gotham Pro Black" panose="02000903040000020004" pitchFamily="50" charset="0"/>
              </a:rPr>
              <a:t> “АК </a:t>
            </a:r>
            <a:r>
              <a:rPr lang="uk-UA" sz="1600" dirty="0" err="1" smtClean="0">
                <a:solidFill>
                  <a:schemeClr val="bg1"/>
                </a:solidFill>
                <a:latin typeface="Akrobat ExtraBold" pitchFamily="50" charset="-52"/>
                <a:cs typeface="Gotham Pro Black" panose="02000903040000020004" pitchFamily="50" charset="0"/>
              </a:rPr>
              <a:t>“Київводоканал”</a:t>
            </a:r>
            <a:endParaRPr lang="uk-UA" sz="1600" dirty="0" smtClean="0">
              <a:solidFill>
                <a:schemeClr val="bg1"/>
              </a:solidFill>
              <a:latin typeface="Akrobat ExtraBold" pitchFamily="50" charset="-52"/>
              <a:cs typeface="Gotham Pro Black" panose="02000903040000020004" pitchFamily="50" charset="0"/>
            </a:endParaRPr>
          </a:p>
        </p:txBody>
      </p:sp>
      <p:sp>
        <p:nvSpPr>
          <p:cNvPr id="47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990600"/>
            <a:ext cx="9144000" cy="457200"/>
          </a:xfrm>
        </p:spPr>
        <p:txBody>
          <a:bodyPr/>
          <a:lstStyle/>
          <a:p>
            <a:pPr eaLnBrk="1" hangingPunct="1"/>
            <a:r>
              <a:rPr lang="uk-UA" altLang="ru-RU" sz="3200" b="1" smtClean="0">
                <a:solidFill>
                  <a:srgbClr val="0070C0"/>
                </a:solidFill>
                <a:latin typeface="Akrobat ExtraBold" pitchFamily="50" charset="-52"/>
                <a:cs typeface="Arial" panose="020B0604020202020204" pitchFamily="34" charset="0"/>
              </a:rPr>
              <a:t>Основні напрямки:</a:t>
            </a:r>
            <a:endParaRPr lang="uk-UA" altLang="ru-RU" sz="3200" b="1" dirty="0" smtClean="0">
              <a:solidFill>
                <a:srgbClr val="0070C0"/>
              </a:solidFill>
              <a:latin typeface="Akrobat ExtraBold" pitchFamily="50" charset="-52"/>
              <a:cs typeface="Arial" panose="020B0604020202020204" pitchFamily="34" charset="0"/>
            </a:endParaRPr>
          </a:p>
        </p:txBody>
      </p:sp>
      <p:sp>
        <p:nvSpPr>
          <p:cNvPr id="66" name="Нашивка 65"/>
          <p:cNvSpPr/>
          <p:nvPr/>
        </p:nvSpPr>
        <p:spPr>
          <a:xfrm>
            <a:off x="374086" y="5323820"/>
            <a:ext cx="3063612" cy="1063336"/>
          </a:xfrm>
          <a:prstGeom prst="chevron">
            <a:avLst/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69" name="Нашивка 68"/>
          <p:cNvSpPr/>
          <p:nvPr/>
        </p:nvSpPr>
        <p:spPr>
          <a:xfrm>
            <a:off x="3039270" y="5323820"/>
            <a:ext cx="3063612" cy="1063336"/>
          </a:xfrm>
          <a:prstGeom prst="chevron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70" name="Нашивка 69"/>
          <p:cNvSpPr/>
          <p:nvPr/>
        </p:nvSpPr>
        <p:spPr>
          <a:xfrm>
            <a:off x="5706053" y="5323820"/>
            <a:ext cx="3063612" cy="1063336"/>
          </a:xfrm>
          <a:prstGeom prst="chevron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71" name="Rectangle 55"/>
          <p:cNvSpPr/>
          <p:nvPr/>
        </p:nvSpPr>
        <p:spPr>
          <a:xfrm>
            <a:off x="1076680" y="1823810"/>
            <a:ext cx="2186688" cy="1177245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 eaLnBrk="1" hangingPunct="1"/>
            <a:r>
              <a:rPr lang="uk-UA" altLang="ru-RU" b="1">
                <a:solidFill>
                  <a:schemeClr val="tx1"/>
                </a:solidFill>
                <a:latin typeface="Akrobat Bold" pitchFamily="50" charset="-52"/>
                <a:cs typeface="Arial" pitchFamily="34" charset="0"/>
              </a:rPr>
              <a:t>Підвищення надійності</a:t>
            </a:r>
          </a:p>
          <a:p>
            <a:pPr algn="ctr" eaLnBrk="1" hangingPunct="1"/>
            <a:r>
              <a:rPr lang="uk-UA" altLang="ru-RU" b="1">
                <a:solidFill>
                  <a:schemeClr val="tx1"/>
                </a:solidFill>
                <a:latin typeface="Akrobat Bold" pitchFamily="50" charset="-52"/>
                <a:cs typeface="Arial" pitchFamily="34" charset="0"/>
              </a:rPr>
              <a:t> роботи водопровідних </a:t>
            </a:r>
          </a:p>
          <a:p>
            <a:pPr algn="ctr" eaLnBrk="1" hangingPunct="1"/>
            <a:r>
              <a:rPr lang="uk-UA" altLang="ru-RU" b="1">
                <a:solidFill>
                  <a:schemeClr val="tx1"/>
                </a:solidFill>
                <a:latin typeface="Akrobat Bold" pitchFamily="50" charset="-52"/>
                <a:cs typeface="Arial" pitchFamily="34" charset="0"/>
              </a:rPr>
              <a:t>і каналізаційних систем  </a:t>
            </a:r>
            <a:endParaRPr lang="ru-RU" altLang="uk-UA" b="1" dirty="0">
              <a:solidFill>
                <a:schemeClr val="tx1"/>
              </a:solidFill>
              <a:latin typeface="Akrobat Bold" pitchFamily="50" charset="-52"/>
            </a:endParaRPr>
          </a:p>
        </p:txBody>
      </p:sp>
      <p:sp>
        <p:nvSpPr>
          <p:cNvPr id="73" name="Rectangle 55"/>
          <p:cNvSpPr/>
          <p:nvPr/>
        </p:nvSpPr>
        <p:spPr>
          <a:xfrm>
            <a:off x="3438880" y="1836510"/>
            <a:ext cx="2186688" cy="1177245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 eaLnBrk="1" hangingPunct="1"/>
            <a:r>
              <a:rPr lang="ru-RU" altLang="ru-RU" b="1">
                <a:solidFill>
                  <a:schemeClr val="tx1"/>
                </a:solidFill>
                <a:latin typeface="Akrobat Bold" pitchFamily="50" charset="-52"/>
                <a:cs typeface="Arial" pitchFamily="34" charset="0"/>
              </a:rPr>
              <a:t>Оперативна та якісна</a:t>
            </a:r>
          </a:p>
          <a:p>
            <a:pPr algn="ctr" eaLnBrk="1" hangingPunct="1"/>
            <a:r>
              <a:rPr lang="ru-RU" altLang="ru-RU" b="1">
                <a:solidFill>
                  <a:schemeClr val="tx1"/>
                </a:solidFill>
                <a:latin typeface="Akrobat Bold" pitchFamily="50" charset="-52"/>
                <a:cs typeface="Arial" pitchFamily="34" charset="0"/>
              </a:rPr>
              <a:t>ліквідація </a:t>
            </a:r>
            <a:endParaRPr lang="ru-RU" altLang="ru-RU" b="1" smtClean="0">
              <a:solidFill>
                <a:schemeClr val="tx1"/>
              </a:solidFill>
              <a:latin typeface="Akrobat Bold" pitchFamily="50" charset="-52"/>
              <a:cs typeface="Arial" pitchFamily="34" charset="0"/>
            </a:endParaRPr>
          </a:p>
          <a:p>
            <a:pPr algn="ctr" eaLnBrk="1" hangingPunct="1"/>
            <a:r>
              <a:rPr lang="ru-RU" altLang="ru-RU" b="1" smtClean="0">
                <a:solidFill>
                  <a:schemeClr val="tx1"/>
                </a:solidFill>
                <a:latin typeface="Akrobat Bold" pitchFamily="50" charset="-52"/>
                <a:cs typeface="Arial" pitchFamily="34" charset="0"/>
              </a:rPr>
              <a:t>і попередження </a:t>
            </a:r>
            <a:endParaRPr lang="ru-RU" altLang="ru-RU" b="1">
              <a:solidFill>
                <a:schemeClr val="tx1"/>
              </a:solidFill>
              <a:latin typeface="Akrobat Bold" pitchFamily="50" charset="-52"/>
              <a:cs typeface="Arial" pitchFamily="34" charset="0"/>
            </a:endParaRPr>
          </a:p>
          <a:p>
            <a:pPr algn="ctr" eaLnBrk="1" hangingPunct="1"/>
            <a:r>
              <a:rPr lang="ru-RU" altLang="ru-RU" b="1">
                <a:solidFill>
                  <a:schemeClr val="tx1"/>
                </a:solidFill>
                <a:latin typeface="Akrobat Bold" pitchFamily="50" charset="-52"/>
                <a:cs typeface="Arial" pitchFamily="34" charset="0"/>
              </a:rPr>
              <a:t>аварійних ситуацій</a:t>
            </a:r>
          </a:p>
        </p:txBody>
      </p:sp>
      <p:sp>
        <p:nvSpPr>
          <p:cNvPr id="74" name="Rectangle 55"/>
          <p:cNvSpPr/>
          <p:nvPr/>
        </p:nvSpPr>
        <p:spPr>
          <a:xfrm>
            <a:off x="5814312" y="1849210"/>
            <a:ext cx="2186688" cy="117724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 eaLnBrk="1" hangingPunct="1"/>
            <a:r>
              <a:rPr lang="uk-UA" altLang="ru-RU" b="1">
                <a:solidFill>
                  <a:schemeClr val="tx1"/>
                </a:solidFill>
                <a:latin typeface="Akrobat Bold" pitchFamily="50" charset="-52"/>
                <a:cs typeface="Arial" pitchFamily="34" charset="0"/>
              </a:rPr>
              <a:t>Впровадження </a:t>
            </a:r>
          </a:p>
          <a:p>
            <a:pPr algn="ctr" eaLnBrk="1" hangingPunct="1"/>
            <a:r>
              <a:rPr lang="uk-UA" altLang="ru-RU" b="1">
                <a:solidFill>
                  <a:schemeClr val="tx1"/>
                </a:solidFill>
                <a:latin typeface="Akrobat Bold" pitchFamily="50" charset="-52"/>
                <a:cs typeface="Arial" pitchFamily="34" charset="0"/>
              </a:rPr>
              <a:t>сучасних</a:t>
            </a:r>
          </a:p>
          <a:p>
            <a:pPr algn="ctr" eaLnBrk="1" hangingPunct="1"/>
            <a:r>
              <a:rPr lang="uk-UA" altLang="ru-RU" b="1">
                <a:solidFill>
                  <a:schemeClr val="tx1"/>
                </a:solidFill>
                <a:latin typeface="Akrobat Bold" pitchFamily="50" charset="-52"/>
                <a:cs typeface="Arial" pitchFamily="34" charset="0"/>
              </a:rPr>
              <a:t> інформаційних </a:t>
            </a:r>
            <a:r>
              <a:rPr lang="uk-UA" altLang="ru-RU" b="1" smtClean="0">
                <a:solidFill>
                  <a:schemeClr val="tx1"/>
                </a:solidFill>
                <a:latin typeface="Akrobat Bold" pitchFamily="50" charset="-52"/>
                <a:cs typeface="Arial" pitchFamily="34" charset="0"/>
              </a:rPr>
              <a:t>систем</a:t>
            </a:r>
          </a:p>
          <a:p>
            <a:pPr algn="ctr" eaLnBrk="1" hangingPunct="1"/>
            <a:endParaRPr lang="uk-UA" altLang="ru-RU" b="1" smtClean="0">
              <a:solidFill>
                <a:schemeClr val="tx1"/>
              </a:solidFill>
              <a:latin typeface="Akrobat Bold" pitchFamily="50" charset="-52"/>
              <a:cs typeface="Arial" pitchFamily="34" charset="0"/>
            </a:endParaRPr>
          </a:p>
        </p:txBody>
      </p:sp>
      <p:sp>
        <p:nvSpPr>
          <p:cNvPr id="75" name="Rectangle 55"/>
          <p:cNvSpPr/>
          <p:nvPr/>
        </p:nvSpPr>
        <p:spPr>
          <a:xfrm>
            <a:off x="1076680" y="3458255"/>
            <a:ext cx="2186688" cy="1177245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 eaLnBrk="1" hangingPunct="1"/>
            <a:r>
              <a:rPr lang="ru-RU" altLang="ru-RU" b="1">
                <a:solidFill>
                  <a:schemeClr val="tx1"/>
                </a:solidFill>
                <a:latin typeface="Akrobat Bold" pitchFamily="50" charset="-52"/>
                <a:cs typeface="Arial" pitchFamily="34" charset="0"/>
              </a:rPr>
              <a:t>Підвищення рівня</a:t>
            </a:r>
          </a:p>
          <a:p>
            <a:pPr algn="ctr" eaLnBrk="1" hangingPunct="1"/>
            <a:r>
              <a:rPr lang="ru-RU" altLang="ru-RU" b="1">
                <a:solidFill>
                  <a:schemeClr val="tx1"/>
                </a:solidFill>
                <a:latin typeface="Akrobat Bold" pitchFamily="50" charset="-52"/>
                <a:cs typeface="Arial" pitchFamily="34" charset="0"/>
              </a:rPr>
              <a:t> якості досліджень</a:t>
            </a:r>
          </a:p>
          <a:p>
            <a:pPr algn="ctr" eaLnBrk="1" hangingPunct="1"/>
            <a:r>
              <a:rPr lang="ru-RU" altLang="ru-RU" b="1">
                <a:solidFill>
                  <a:schemeClr val="tx1"/>
                </a:solidFill>
                <a:latin typeface="Akrobat Bold" pitchFamily="50" charset="-52"/>
                <a:cs typeface="Arial" pitchFamily="34" charset="0"/>
              </a:rPr>
              <a:t> у </a:t>
            </a:r>
            <a:r>
              <a:rPr lang="ru-RU" altLang="ru-RU" b="1" smtClean="0">
                <a:solidFill>
                  <a:schemeClr val="tx1"/>
                </a:solidFill>
                <a:latin typeface="Akrobat Bold" pitchFamily="50" charset="-52"/>
                <a:cs typeface="Arial" pitchFamily="34" charset="0"/>
              </a:rPr>
              <a:t>хімбаклабораторіях</a:t>
            </a:r>
          </a:p>
          <a:p>
            <a:pPr algn="ctr" eaLnBrk="1" hangingPunct="1"/>
            <a:endParaRPr lang="ru-RU" altLang="ru-RU" b="1">
              <a:solidFill>
                <a:schemeClr val="tx1"/>
              </a:solidFill>
              <a:latin typeface="Akrobat Bold" pitchFamily="50" charset="-52"/>
              <a:cs typeface="Arial" pitchFamily="34" charset="0"/>
            </a:endParaRPr>
          </a:p>
        </p:txBody>
      </p:sp>
      <p:sp>
        <p:nvSpPr>
          <p:cNvPr id="77" name="TextBox 15"/>
          <p:cNvSpPr txBox="1">
            <a:spLocks noChangeArrowheads="1"/>
          </p:cNvSpPr>
          <p:nvPr/>
        </p:nvSpPr>
        <p:spPr bwMode="auto">
          <a:xfrm>
            <a:off x="2819400" y="4800600"/>
            <a:ext cx="367805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uk-UA" altLang="uk-UA" sz="2800" b="1" dirty="0" err="1" smtClean="0">
                <a:solidFill>
                  <a:srgbClr val="0070C0"/>
                </a:solidFill>
                <a:latin typeface="Akrobat ExtraBold" pitchFamily="50" charset="-52"/>
              </a:rPr>
              <a:t>Економефект</a:t>
            </a:r>
            <a:r>
              <a:rPr lang="uk-UA" altLang="uk-UA" sz="2800" b="1" dirty="0" smtClean="0">
                <a:solidFill>
                  <a:srgbClr val="0070C0"/>
                </a:solidFill>
                <a:latin typeface="Akrobat ExtraBold" pitchFamily="50" charset="-52"/>
              </a:rPr>
              <a:t> </a:t>
            </a:r>
            <a:r>
              <a:rPr lang="uk-UA" altLang="uk-UA" sz="2800" b="1" dirty="0">
                <a:solidFill>
                  <a:srgbClr val="0070C0"/>
                </a:solidFill>
                <a:latin typeface="Akrobat ExtraBold" pitchFamily="50" charset="-52"/>
              </a:rPr>
              <a:t>за рік:</a:t>
            </a:r>
            <a:endParaRPr lang="ru-RU" altLang="uk-UA" sz="2800" b="1" dirty="0">
              <a:solidFill>
                <a:srgbClr val="0070C0"/>
              </a:solidFill>
              <a:latin typeface="Akrobat ExtraBold" pitchFamily="50" charset="-52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33857" y="5439989"/>
            <a:ext cx="334407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1" hangingPunct="1"/>
            <a:r>
              <a:rPr lang="uk-UA" altLang="uk-UA" sz="2400" b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latin typeface="Akrobat Bold" pitchFamily="50" charset="-52"/>
                <a:cs typeface="Arial" pitchFamily="34" charset="0"/>
              </a:rPr>
              <a:t>8,46 млн грн</a:t>
            </a:r>
          </a:p>
          <a:p>
            <a:pPr algn="ctr" eaLnBrk="1" hangingPunct="1"/>
            <a:r>
              <a:rPr lang="uk-UA" altLang="uk-UA" sz="2400" b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latin typeface="Akrobat Bold" pitchFamily="50" charset="-52"/>
                <a:cs typeface="Arial" pitchFamily="34" charset="0"/>
              </a:rPr>
              <a:t>у тому числі</a:t>
            </a:r>
            <a:endParaRPr lang="ru-RU" altLang="uk-UA" sz="2400" b="1" dirty="0">
              <a:ln>
                <a:solidFill>
                  <a:schemeClr val="tx1"/>
                </a:solidFill>
              </a:ln>
              <a:solidFill>
                <a:schemeClr val="bg1"/>
              </a:solidFill>
              <a:latin typeface="Akrobat Bold" pitchFamily="50" charset="-52"/>
              <a:cs typeface="Arial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286000" y="5237202"/>
            <a:ext cx="4572000" cy="107721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1" hangingPunct="1"/>
            <a:r>
              <a:rPr lang="uk-UA" altLang="uk-UA" sz="360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latin typeface="Akrobat Bold" pitchFamily="50" charset="-52"/>
              </a:rPr>
              <a:t> </a:t>
            </a:r>
            <a:r>
              <a:rPr lang="uk-UA" altLang="uk-UA" sz="2400" b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latin typeface="Akrobat Bold" pitchFamily="50" charset="-52"/>
                <a:cs typeface="Arial" pitchFamily="34" charset="0"/>
              </a:rPr>
              <a:t>Водопостачання</a:t>
            </a:r>
            <a:endParaRPr lang="uk-UA" altLang="uk-UA" sz="2400" b="1">
              <a:ln>
                <a:solidFill>
                  <a:schemeClr val="tx1"/>
                </a:solidFill>
              </a:ln>
              <a:solidFill>
                <a:schemeClr val="bg1"/>
              </a:solidFill>
              <a:latin typeface="Akrobat Bold" pitchFamily="50" charset="-52"/>
              <a:cs typeface="Arial" pitchFamily="34" charset="0"/>
            </a:endParaRPr>
          </a:p>
          <a:p>
            <a:pPr algn="ctr" eaLnBrk="1" hangingPunct="1"/>
            <a:r>
              <a:rPr lang="uk-UA" altLang="uk-UA" sz="2800" b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latin typeface="Akrobat Bold" pitchFamily="50" charset="-52"/>
                <a:cs typeface="Arial" pitchFamily="34" charset="0"/>
              </a:rPr>
              <a:t>0,86 млн. грн</a:t>
            </a:r>
            <a:endParaRPr lang="ru-RU" sz="2400">
              <a:ln>
                <a:solidFill>
                  <a:schemeClr val="tx1"/>
                </a:solidFill>
              </a:ln>
              <a:solidFill>
                <a:schemeClr val="bg1"/>
              </a:solidFill>
              <a:latin typeface="Akrobat Bold" pitchFamily="50" charset="-52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4953000" y="5247620"/>
            <a:ext cx="4572000" cy="107721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1" hangingPunct="1"/>
            <a:r>
              <a:rPr lang="uk-UA" altLang="uk-UA" sz="360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latin typeface="Akrobat Bold" pitchFamily="50" charset="-52"/>
              </a:rPr>
              <a:t> </a:t>
            </a:r>
            <a:r>
              <a:rPr lang="uk-UA" altLang="uk-UA" sz="2400" b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latin typeface="Akrobat Bold" pitchFamily="50" charset="-52"/>
                <a:cs typeface="Arial" pitchFamily="34" charset="0"/>
              </a:rPr>
              <a:t>Водовідведення</a:t>
            </a:r>
            <a:endParaRPr lang="uk-UA" altLang="uk-UA" sz="2400" b="1">
              <a:ln>
                <a:solidFill>
                  <a:schemeClr val="tx1"/>
                </a:solidFill>
              </a:ln>
              <a:solidFill>
                <a:schemeClr val="bg1"/>
              </a:solidFill>
              <a:latin typeface="Akrobat Bold" pitchFamily="50" charset="-52"/>
              <a:cs typeface="Arial" pitchFamily="34" charset="0"/>
            </a:endParaRPr>
          </a:p>
          <a:p>
            <a:pPr algn="ctr" eaLnBrk="1" hangingPunct="1"/>
            <a:r>
              <a:rPr lang="uk-UA" altLang="uk-UA" sz="2800" b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latin typeface="Akrobat Bold" pitchFamily="50" charset="-52"/>
                <a:cs typeface="Arial" pitchFamily="34" charset="0"/>
              </a:rPr>
              <a:t>   7,60 млн. грн</a:t>
            </a:r>
            <a:endParaRPr lang="ru-RU" sz="2400">
              <a:ln>
                <a:solidFill>
                  <a:schemeClr val="tx1"/>
                </a:solidFill>
              </a:ln>
              <a:solidFill>
                <a:schemeClr val="bg1"/>
              </a:solidFill>
              <a:latin typeface="Akrobat Bold" pitchFamily="50" charset="-52"/>
            </a:endParaRPr>
          </a:p>
        </p:txBody>
      </p:sp>
      <p:sp>
        <p:nvSpPr>
          <p:cNvPr id="28" name="Rectangle 55"/>
          <p:cNvSpPr/>
          <p:nvPr/>
        </p:nvSpPr>
        <p:spPr>
          <a:xfrm>
            <a:off x="5814312" y="3458255"/>
            <a:ext cx="2186688" cy="1177245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 eaLnBrk="1" hangingPunct="1"/>
            <a:r>
              <a:rPr lang="uk-UA" altLang="uk-UA" b="1" smtClean="0">
                <a:solidFill>
                  <a:schemeClr val="tx1"/>
                </a:solidFill>
                <a:latin typeface="Akrobat Bold" pitchFamily="50" charset="-52"/>
                <a:cs typeface="Arial" pitchFamily="34" charset="0"/>
              </a:rPr>
              <a:t>Підтримка надійної роботи БСА </a:t>
            </a:r>
          </a:p>
          <a:p>
            <a:pPr algn="ctr" eaLnBrk="1" hangingPunct="1"/>
            <a:r>
              <a:rPr lang="uk-UA" altLang="uk-UA" b="1" smtClean="0">
                <a:solidFill>
                  <a:schemeClr val="tx1"/>
                </a:solidFill>
                <a:latin typeface="Akrobat Bold" pitchFamily="50" charset="-52"/>
                <a:cs typeface="Arial" pitchFamily="34" charset="0"/>
              </a:rPr>
              <a:t>до завершення реконструкції</a:t>
            </a:r>
            <a:endParaRPr lang="ru-RU" altLang="uk-UA" b="1" dirty="0">
              <a:solidFill>
                <a:schemeClr val="tx1"/>
              </a:solidFill>
              <a:latin typeface="Akrobat Bold" pitchFamily="50" charset="-52"/>
            </a:endParaRPr>
          </a:p>
        </p:txBody>
      </p:sp>
      <p:sp>
        <p:nvSpPr>
          <p:cNvPr id="29" name="Rectangle 55"/>
          <p:cNvSpPr/>
          <p:nvPr/>
        </p:nvSpPr>
        <p:spPr>
          <a:xfrm>
            <a:off x="3438880" y="3470955"/>
            <a:ext cx="2186688" cy="117724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 eaLnBrk="1" hangingPunct="1"/>
            <a:r>
              <a:rPr lang="uk-UA" altLang="ru-RU" b="1" smtClean="0">
                <a:solidFill>
                  <a:schemeClr val="tx1"/>
                </a:solidFill>
                <a:latin typeface="Akrobat Bold" pitchFamily="50" charset="-52"/>
                <a:cs typeface="Arial" pitchFamily="34" charset="0"/>
              </a:rPr>
              <a:t>Нові технології знезараження </a:t>
            </a:r>
          </a:p>
          <a:p>
            <a:pPr algn="ctr" eaLnBrk="1" hangingPunct="1"/>
            <a:r>
              <a:rPr lang="uk-UA" altLang="ru-RU" b="1" smtClean="0">
                <a:solidFill>
                  <a:schemeClr val="tx1"/>
                </a:solidFill>
                <a:latin typeface="Akrobat Bold" pitchFamily="50" charset="-52"/>
                <a:cs typeface="Arial" pitchFamily="34" charset="0"/>
              </a:rPr>
              <a:t>питної води</a:t>
            </a:r>
          </a:p>
          <a:p>
            <a:pPr algn="ctr" eaLnBrk="1" hangingPunct="1"/>
            <a:endParaRPr lang="uk-UA" altLang="ru-RU" b="1" smtClean="0">
              <a:solidFill>
                <a:schemeClr val="tx1"/>
              </a:solidFill>
              <a:latin typeface="Akrobat Bold" pitchFamily="50" charset="-52"/>
              <a:cs typeface="Arial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333006" y="1504890"/>
            <a:ext cx="171499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000" smtClean="0">
                <a:solidFill>
                  <a:srgbClr val="0070C0"/>
                </a:solidFill>
                <a:latin typeface="Akrobat Bold" pitchFamily="50" charset="-52"/>
              </a:rPr>
              <a:t>21,89 млн грн</a:t>
            </a:r>
            <a:endParaRPr lang="ru-RU" sz="2000">
              <a:solidFill>
                <a:srgbClr val="0070C0"/>
              </a:solidFill>
              <a:latin typeface="Akrobat Bold" pitchFamily="50" charset="-52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3714503" y="1504890"/>
            <a:ext cx="171499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000" smtClean="0">
                <a:solidFill>
                  <a:srgbClr val="0070C0"/>
                </a:solidFill>
                <a:latin typeface="Akrobat Bold" pitchFamily="50" charset="-52"/>
              </a:rPr>
              <a:t>20,20 млн грн</a:t>
            </a:r>
            <a:endParaRPr lang="ru-RU" sz="2000">
              <a:solidFill>
                <a:srgbClr val="0070C0"/>
              </a:solidFill>
              <a:latin typeface="Akrobat Bold" pitchFamily="50" charset="-52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6102882" y="1499900"/>
            <a:ext cx="171499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000" smtClean="0">
                <a:solidFill>
                  <a:srgbClr val="0070C0"/>
                </a:solidFill>
                <a:latin typeface="Akrobat Bold" pitchFamily="50" charset="-52"/>
              </a:rPr>
              <a:t>9,96 млн грн</a:t>
            </a:r>
            <a:endParaRPr lang="ru-RU" sz="2000">
              <a:solidFill>
                <a:srgbClr val="0070C0"/>
              </a:solidFill>
              <a:latin typeface="Akrobat Bold" pitchFamily="50" charset="-52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1256806" y="3105090"/>
            <a:ext cx="171499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000" smtClean="0">
                <a:solidFill>
                  <a:srgbClr val="0070C0"/>
                </a:solidFill>
                <a:latin typeface="Akrobat Bold" pitchFamily="50" charset="-52"/>
              </a:rPr>
              <a:t>1,9 млн грн</a:t>
            </a:r>
            <a:endParaRPr lang="ru-RU" sz="2000">
              <a:solidFill>
                <a:srgbClr val="0070C0"/>
              </a:solidFill>
              <a:latin typeface="Akrobat Bold" pitchFamily="50" charset="-52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3713579" y="3124200"/>
            <a:ext cx="171499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000" smtClean="0">
                <a:solidFill>
                  <a:srgbClr val="0070C0"/>
                </a:solidFill>
                <a:latin typeface="Akrobat Bold" pitchFamily="50" charset="-52"/>
              </a:rPr>
              <a:t>26,5 млн грн</a:t>
            </a:r>
            <a:endParaRPr lang="ru-RU" sz="2000">
              <a:solidFill>
                <a:srgbClr val="0070C0"/>
              </a:solidFill>
              <a:latin typeface="Akrobat Bold" pitchFamily="50" charset="-52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6050159" y="3096245"/>
            <a:ext cx="171499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000" smtClean="0">
                <a:solidFill>
                  <a:srgbClr val="0070C0"/>
                </a:solidFill>
                <a:latin typeface="Akrobat Bold" pitchFamily="50" charset="-52"/>
              </a:rPr>
              <a:t>12,99 млн грн</a:t>
            </a:r>
            <a:endParaRPr lang="ru-RU" sz="2000">
              <a:solidFill>
                <a:srgbClr val="0070C0"/>
              </a:solidFill>
              <a:latin typeface="Akrobat Bold" pitchFamily="50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18267499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500"/>
                            </p:stCondLst>
                            <p:childTnLst>
                              <p:par>
                                <p:cTn id="4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000"/>
                            </p:stCondLst>
                            <p:childTnLst>
                              <p:par>
                                <p:cTn id="4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4500"/>
                            </p:stCondLst>
                            <p:childTnLst>
                              <p:par>
                                <p:cTn id="5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000"/>
                            </p:stCondLst>
                            <p:childTnLst>
                              <p:par>
                                <p:cTn id="5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5500"/>
                            </p:stCondLst>
                            <p:childTnLst>
                              <p:par>
                                <p:cTn id="6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6000"/>
                            </p:stCondLst>
                            <p:childTnLst>
                              <p:par>
                                <p:cTn id="6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6500"/>
                            </p:stCondLst>
                            <p:childTnLst>
                              <p:par>
                                <p:cTn id="7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7000"/>
                            </p:stCondLst>
                            <p:childTnLst>
                              <p:par>
                                <p:cTn id="7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7500"/>
                            </p:stCondLst>
                            <p:childTnLst>
                              <p:par>
                                <p:cTn id="8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8000"/>
                            </p:stCondLst>
                            <p:childTnLst>
                              <p:par>
                                <p:cTn id="9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8500"/>
                            </p:stCondLst>
                            <p:childTnLst>
                              <p:par>
                                <p:cTn id="9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9000"/>
                            </p:stCondLst>
                            <p:childTnLst>
                              <p:par>
                                <p:cTn id="103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5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6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9500"/>
                            </p:stCondLst>
                            <p:childTnLst>
                              <p:par>
                                <p:cTn id="10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10000"/>
                            </p:stCondLst>
                            <p:childTnLst>
                              <p:par>
                                <p:cTn id="114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6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7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10500"/>
                            </p:stCondLst>
                            <p:childTnLst>
                              <p:par>
                                <p:cTn id="11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11000"/>
                            </p:stCondLst>
                            <p:childTnLst>
                              <p:par>
                                <p:cTn id="12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7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8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" grpId="0" animBg="1"/>
      <p:bldP spid="61" grpId="0" animBg="1"/>
      <p:bldP spid="62" grpId="0" animBg="1"/>
      <p:bldP spid="47" grpId="0"/>
      <p:bldP spid="71" grpId="0" animBg="1"/>
      <p:bldP spid="73" grpId="0" animBg="1"/>
      <p:bldP spid="74" grpId="0" animBg="1"/>
      <p:bldP spid="75" grpId="0" animBg="1"/>
      <p:bldP spid="77" grpId="0"/>
      <p:bldP spid="5" grpId="0"/>
      <p:bldP spid="7" grpId="0"/>
      <p:bldP spid="8" grpId="0"/>
      <p:bldP spid="28" grpId="0" animBg="1"/>
      <p:bldP spid="29" grpId="0" animBg="1"/>
      <p:bldP spid="2" grpId="0"/>
      <p:bldP spid="31" grpId="0"/>
      <p:bldP spid="32" grpId="0"/>
      <p:bldP spid="33" grpId="0"/>
      <p:bldP spid="34" grpId="0"/>
      <p:bldP spid="3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Капля 54"/>
          <p:cNvSpPr/>
          <p:nvPr/>
        </p:nvSpPr>
        <p:spPr>
          <a:xfrm rot="18900000">
            <a:off x="2311675" y="-1282705"/>
            <a:ext cx="4838151" cy="4838151"/>
          </a:xfrm>
          <a:prstGeom prst="teardrop">
            <a:avLst>
              <a:gd name="adj" fmla="val 124423"/>
            </a:avLst>
          </a:prstGeom>
          <a:solidFill>
            <a:srgbClr val="F9F9F9"/>
          </a:solidFill>
          <a:ln>
            <a:noFill/>
          </a:ln>
          <a:effectLst>
            <a:outerShdw blurRad="609600" dist="508000" dir="5400000" sx="1000" sy="1000" algn="ctr" rotWithShape="0">
              <a:schemeClr val="tx1">
                <a:lumMod val="95000"/>
                <a:lumOff val="5000"/>
                <a:alpha val="78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dirty="0">
              <a:latin typeface="Akrobat ExtraBold" pitchFamily="50" charset="-52"/>
            </a:endParaRPr>
          </a:p>
        </p:txBody>
      </p:sp>
      <p:sp>
        <p:nvSpPr>
          <p:cNvPr id="61" name="Капля 60"/>
          <p:cNvSpPr/>
          <p:nvPr/>
        </p:nvSpPr>
        <p:spPr>
          <a:xfrm rot="18900000">
            <a:off x="5732764" y="3579431"/>
            <a:ext cx="4838151" cy="4838151"/>
          </a:xfrm>
          <a:prstGeom prst="teardrop">
            <a:avLst>
              <a:gd name="adj" fmla="val 124423"/>
            </a:avLst>
          </a:prstGeom>
          <a:solidFill>
            <a:srgbClr val="F9F9F9"/>
          </a:solidFill>
          <a:ln>
            <a:noFill/>
          </a:ln>
          <a:effectLst>
            <a:outerShdw blurRad="609600" dist="508000" dir="5400000" sx="1000" sy="1000" algn="ctr" rotWithShape="0">
              <a:schemeClr val="tx1">
                <a:lumMod val="95000"/>
                <a:lumOff val="5000"/>
                <a:alpha val="78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dirty="0">
              <a:latin typeface="Akrobat ExtraBold" pitchFamily="50" charset="-52"/>
            </a:endParaRPr>
          </a:p>
        </p:txBody>
      </p:sp>
      <p:sp>
        <p:nvSpPr>
          <p:cNvPr id="62" name="Капля 61"/>
          <p:cNvSpPr/>
          <p:nvPr/>
        </p:nvSpPr>
        <p:spPr>
          <a:xfrm rot="18900000">
            <a:off x="-1162269" y="3579431"/>
            <a:ext cx="4838151" cy="4838151"/>
          </a:xfrm>
          <a:prstGeom prst="teardrop">
            <a:avLst>
              <a:gd name="adj" fmla="val 124423"/>
            </a:avLst>
          </a:prstGeom>
          <a:solidFill>
            <a:srgbClr val="F9F9F9"/>
          </a:solidFill>
          <a:ln>
            <a:noFill/>
          </a:ln>
          <a:effectLst>
            <a:outerShdw blurRad="609600" dist="508000" dir="5400000" sx="1000" sy="1000" algn="ctr" rotWithShape="0">
              <a:schemeClr val="tx1">
                <a:lumMod val="95000"/>
                <a:lumOff val="5000"/>
                <a:alpha val="78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dirty="0">
              <a:latin typeface="Akrobat ExtraBold" pitchFamily="50" charset="-52"/>
            </a:endParaRPr>
          </a:p>
        </p:txBody>
      </p:sp>
      <p:sp>
        <p:nvSpPr>
          <p:cNvPr id="79" name="Прямоугольник 78"/>
          <p:cNvSpPr/>
          <p:nvPr/>
        </p:nvSpPr>
        <p:spPr>
          <a:xfrm>
            <a:off x="-1" y="0"/>
            <a:ext cx="9144001" cy="908720"/>
          </a:xfrm>
          <a:prstGeom prst="rect">
            <a:avLst/>
          </a:prstGeom>
          <a:gradFill flip="none" rotWithShape="1">
            <a:gsLst>
              <a:gs pos="100000">
                <a:srgbClr val="3897C2"/>
              </a:gs>
              <a:gs pos="38000">
                <a:srgbClr val="003087"/>
              </a:gs>
            </a:gsLst>
            <a:path path="circle">
              <a:fillToRect t="100000" r="100000"/>
            </a:path>
            <a:tileRect l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dirty="0">
              <a:latin typeface="Akrobat ExtraBold" pitchFamily="50" charset="-52"/>
            </a:endParaRPr>
          </a:p>
        </p:txBody>
      </p:sp>
      <p:pic>
        <p:nvPicPr>
          <p:cNvPr id="80" name="Рисунок 79"/>
          <p:cNvPicPr>
            <a:picLocks noChangeAspect="1"/>
          </p:cNvPicPr>
          <p:nvPr/>
        </p:nvPicPr>
        <p:blipFill>
          <a:blip r:embed="rId3" cstate="print">
            <a:duotone>
              <a:prstClr val="black"/>
              <a:srgbClr val="DDDDDD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1500"/>
                    </a14:imgEffect>
                    <a14:imgEffect>
                      <a14:saturation sat="0"/>
                    </a14:imgEffect>
                    <a14:imgEffect>
                      <a14:brightnessContrast bright="100000" contras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890" y="266702"/>
            <a:ext cx="369380" cy="364250"/>
          </a:xfrm>
          <a:prstGeom prst="rect">
            <a:avLst/>
          </a:prstGeom>
          <a:noFill/>
        </p:spPr>
      </p:pic>
      <p:sp>
        <p:nvSpPr>
          <p:cNvPr id="81" name="TextBox 80"/>
          <p:cNvSpPr txBox="1"/>
          <p:nvPr/>
        </p:nvSpPr>
        <p:spPr>
          <a:xfrm>
            <a:off x="718394" y="243643"/>
            <a:ext cx="6181444" cy="41036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lang="uk-UA" sz="1600" dirty="0" err="1" smtClean="0">
                <a:solidFill>
                  <a:schemeClr val="bg1"/>
                </a:solidFill>
                <a:latin typeface="Akrobat ExtraBold" pitchFamily="50" charset="-52"/>
                <a:cs typeface="Gotham Pro Black" panose="02000903040000020004" pitchFamily="50" charset="0"/>
              </a:rPr>
              <a:t>ПрАТ</a:t>
            </a:r>
            <a:r>
              <a:rPr lang="uk-UA" sz="1600" dirty="0" smtClean="0">
                <a:solidFill>
                  <a:schemeClr val="bg1"/>
                </a:solidFill>
                <a:latin typeface="Akrobat ExtraBold" pitchFamily="50" charset="-52"/>
                <a:cs typeface="Gotham Pro Black" panose="02000903040000020004" pitchFamily="50" charset="0"/>
              </a:rPr>
              <a:t> “АК </a:t>
            </a:r>
            <a:r>
              <a:rPr lang="uk-UA" sz="1600" dirty="0" err="1" smtClean="0">
                <a:solidFill>
                  <a:schemeClr val="bg1"/>
                </a:solidFill>
                <a:latin typeface="Akrobat ExtraBold" pitchFamily="50" charset="-52"/>
                <a:cs typeface="Gotham Pro Black" panose="02000903040000020004" pitchFamily="50" charset="0"/>
              </a:rPr>
              <a:t>“Київводоканал”</a:t>
            </a:r>
            <a:endParaRPr lang="uk-UA" sz="1600" dirty="0" smtClean="0">
              <a:solidFill>
                <a:schemeClr val="bg1"/>
              </a:solidFill>
              <a:latin typeface="Akrobat ExtraBold" pitchFamily="50" charset="-52"/>
              <a:cs typeface="Gotham Pro Black" panose="02000903040000020004" pitchFamily="50" charset="0"/>
            </a:endParaRPr>
          </a:p>
        </p:txBody>
      </p:sp>
      <p:sp>
        <p:nvSpPr>
          <p:cNvPr id="40" name="Прямоугольник 39"/>
          <p:cNvSpPr/>
          <p:nvPr/>
        </p:nvSpPr>
        <p:spPr>
          <a:xfrm>
            <a:off x="1066800" y="1524000"/>
            <a:ext cx="6747825" cy="1138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4000" b="1" smtClean="0">
                <a:solidFill>
                  <a:srgbClr val="0070C0"/>
                </a:solidFill>
                <a:latin typeface="Akrobat ExtraBold" pitchFamily="50" charset="-52"/>
                <a:ea typeface="+mj-ea"/>
                <a:cs typeface="Arial" panose="020B0604020202020204" pitchFamily="34" charset="0"/>
              </a:rPr>
              <a:t>26,5</a:t>
            </a:r>
            <a:r>
              <a:rPr lang="ru-RU" sz="4000" b="1" smtClean="0">
                <a:solidFill>
                  <a:srgbClr val="0070C0"/>
                </a:solidFill>
                <a:latin typeface="Akrobat ExtraBold" pitchFamily="50" charset="-52"/>
                <a:ea typeface="+mj-ea"/>
                <a:cs typeface="Arial" panose="020B0604020202020204" pitchFamily="34" charset="0"/>
              </a:rPr>
              <a:t> </a:t>
            </a:r>
            <a:r>
              <a:rPr lang="ru-RU" sz="4000" b="1">
                <a:solidFill>
                  <a:srgbClr val="0070C0"/>
                </a:solidFill>
                <a:latin typeface="Akrobat ExtraBold" pitchFamily="50" charset="-52"/>
                <a:ea typeface="+mj-ea"/>
                <a:cs typeface="Arial" panose="020B0604020202020204" pitchFamily="34" charset="0"/>
              </a:rPr>
              <a:t>млн. </a:t>
            </a:r>
            <a:r>
              <a:rPr lang="ru-RU" sz="4000" b="1" smtClean="0">
                <a:solidFill>
                  <a:srgbClr val="0070C0"/>
                </a:solidFill>
                <a:latin typeface="Akrobat ExtraBold" pitchFamily="50" charset="-52"/>
                <a:ea typeface="+mj-ea"/>
                <a:cs typeface="Arial" panose="020B0604020202020204" pitchFamily="34" charset="0"/>
              </a:rPr>
              <a:t>грн </a:t>
            </a:r>
            <a:r>
              <a:rPr lang="ru-RU" sz="4000" b="1" smtClean="0">
                <a:latin typeface="Akrobat ExtraBold" pitchFamily="50" charset="-52"/>
                <a:ea typeface="+mj-ea"/>
                <a:cs typeface="Arial" panose="020B0604020202020204" pitchFamily="34" charset="0"/>
              </a:rPr>
              <a:t>-</a:t>
            </a:r>
            <a:r>
              <a:rPr lang="ru-RU" sz="4000" b="1" smtClean="0">
                <a:solidFill>
                  <a:srgbClr val="962543"/>
                </a:solidFill>
                <a:latin typeface="Akrobat ExtraBold" pitchFamily="50" charset="-52"/>
                <a:ea typeface="+mj-ea"/>
                <a:cs typeface="Arial" panose="020B0604020202020204" pitchFamily="34" charset="0"/>
              </a:rPr>
              <a:t> </a:t>
            </a:r>
            <a:r>
              <a:rPr lang="ru-RU" sz="2800" b="1" smtClean="0">
                <a:latin typeface="Akrobat ExtraBold" pitchFamily="50" charset="-52"/>
                <a:ea typeface="+mj-ea"/>
                <a:cs typeface="Arial" panose="020B0604020202020204" pitchFamily="34" charset="0"/>
              </a:rPr>
              <a:t>нові </a:t>
            </a:r>
            <a:r>
              <a:rPr lang="ru-RU" sz="2800" b="1" err="1">
                <a:latin typeface="Akrobat ExtraBold" pitchFamily="50" charset="-52"/>
                <a:ea typeface="+mj-ea"/>
                <a:cs typeface="Arial" panose="020B0604020202020204" pitchFamily="34" charset="0"/>
              </a:rPr>
              <a:t>технології</a:t>
            </a:r>
            <a:r>
              <a:rPr lang="ru-RU" sz="2800" b="1">
                <a:latin typeface="Akrobat ExtraBold" pitchFamily="50" charset="-52"/>
                <a:ea typeface="+mj-ea"/>
                <a:cs typeface="Arial" panose="020B0604020202020204" pitchFamily="34" charset="0"/>
              </a:rPr>
              <a:t> </a:t>
            </a:r>
            <a:endParaRPr lang="ru-RU" sz="2800" b="1" smtClean="0">
              <a:latin typeface="Akrobat ExtraBold" pitchFamily="50" charset="-52"/>
              <a:ea typeface="+mj-ea"/>
              <a:cs typeface="Arial" panose="020B0604020202020204" pitchFamily="34" charset="0"/>
            </a:endParaRPr>
          </a:p>
          <a:p>
            <a:pPr algn="ctr"/>
            <a:r>
              <a:rPr lang="ru-RU" sz="2800" b="1" smtClean="0">
                <a:latin typeface="Akrobat ExtraBold" pitchFamily="50" charset="-52"/>
                <a:ea typeface="+mj-ea"/>
                <a:cs typeface="Arial" panose="020B0604020202020204" pitchFamily="34" charset="0"/>
              </a:rPr>
              <a:t>знезараження питної води</a:t>
            </a:r>
          </a:p>
        </p:txBody>
      </p:sp>
      <p:pic>
        <p:nvPicPr>
          <p:cNvPr id="41" name="Рисунок 4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7157" y="3291475"/>
            <a:ext cx="2745843" cy="2481280"/>
          </a:xfrm>
          <a:prstGeom prst="rect">
            <a:avLst/>
          </a:prstGeom>
        </p:spPr>
      </p:pic>
      <p:pic>
        <p:nvPicPr>
          <p:cNvPr id="42" name="Рисунок 4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313" y="3291475"/>
            <a:ext cx="2752020" cy="2531891"/>
          </a:xfrm>
          <a:prstGeom prst="rect">
            <a:avLst/>
          </a:prstGeom>
        </p:spPr>
      </p:pic>
      <p:pic>
        <p:nvPicPr>
          <p:cNvPr id="43" name="Рисунок 4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2800" y="3442869"/>
            <a:ext cx="2316937" cy="2666636"/>
          </a:xfrm>
          <a:prstGeom prst="rect">
            <a:avLst/>
          </a:prstGeom>
        </p:spPr>
      </p:pic>
      <p:sp>
        <p:nvSpPr>
          <p:cNvPr id="45" name="Frame 17">
            <a:extLst>
              <a:ext uri="{FF2B5EF4-FFF2-40B4-BE49-F238E27FC236}">
                <a16:creationId xmlns="" xmlns:a16="http://schemas.microsoft.com/office/drawing/2014/main" id="{8AFF86F7-8CCA-437F-B4B1-01AC42CBEF8D}"/>
              </a:ext>
            </a:extLst>
          </p:cNvPr>
          <p:cNvSpPr/>
          <p:nvPr/>
        </p:nvSpPr>
        <p:spPr>
          <a:xfrm>
            <a:off x="1481775" y="1725250"/>
            <a:ext cx="347025" cy="347025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415456" y="380544"/>
                </a:moveTo>
                <a:lnTo>
                  <a:pt x="415456" y="385333"/>
                </a:lnTo>
                <a:lnTo>
                  <a:pt x="385333" y="385333"/>
                </a:lnTo>
                <a:lnTo>
                  <a:pt x="385333" y="2854667"/>
                </a:lnTo>
                <a:lnTo>
                  <a:pt x="1529120" y="2854667"/>
                </a:lnTo>
                <a:cubicBezTo>
                  <a:pt x="1267123" y="2430711"/>
                  <a:pt x="997530" y="1721825"/>
                  <a:pt x="436017" y="1672600"/>
                </a:cubicBezTo>
                <a:lnTo>
                  <a:pt x="600235" y="1185112"/>
                </a:lnTo>
                <a:cubicBezTo>
                  <a:pt x="1132790" y="1359573"/>
                  <a:pt x="1278822" y="1550851"/>
                  <a:pt x="1544730" y="1923929"/>
                </a:cubicBezTo>
                <a:cubicBezTo>
                  <a:pt x="1789452" y="1379400"/>
                  <a:pt x="1927092" y="1088696"/>
                  <a:pt x="2233403" y="596568"/>
                </a:cubicBezTo>
                <a:lnTo>
                  <a:pt x="2770666" y="596568"/>
                </a:lnTo>
                <a:cubicBezTo>
                  <a:pt x="2331495" y="1220469"/>
                  <a:pt x="1907612" y="2113878"/>
                  <a:pt x="1578489" y="2854667"/>
                </a:cubicBezTo>
                <a:lnTo>
                  <a:pt x="2854667" y="2854667"/>
                </a:lnTo>
                <a:lnTo>
                  <a:pt x="2854667" y="596568"/>
                </a:lnTo>
                <a:lnTo>
                  <a:pt x="2858395" y="596568"/>
                </a:lnTo>
                <a:lnTo>
                  <a:pt x="2858395" y="380544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3240000" y="3240000"/>
                </a:lnTo>
                <a:lnTo>
                  <a:pt x="0" y="3240000"/>
                </a:ln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74845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500"/>
                            </p:stCondLst>
                            <p:childTnLst>
                              <p:par>
                                <p:cTn id="2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000"/>
                            </p:stCondLst>
                            <p:childTnLst>
                              <p:par>
                                <p:cTn id="3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500"/>
                            </p:stCondLst>
                            <p:childTnLst>
                              <p:par>
                                <p:cTn id="3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4000"/>
                            </p:stCondLst>
                            <p:childTnLst>
                              <p:par>
                                <p:cTn id="4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" grpId="0" animBg="1"/>
      <p:bldP spid="61" grpId="0" animBg="1"/>
      <p:bldP spid="62" grpId="0" animBg="1"/>
      <p:bldP spid="40" grpId="0"/>
      <p:bldP spid="4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Капля 54"/>
          <p:cNvSpPr/>
          <p:nvPr/>
        </p:nvSpPr>
        <p:spPr>
          <a:xfrm rot="18900000">
            <a:off x="2311675" y="-1282705"/>
            <a:ext cx="4838151" cy="4838151"/>
          </a:xfrm>
          <a:prstGeom prst="teardrop">
            <a:avLst>
              <a:gd name="adj" fmla="val 124423"/>
            </a:avLst>
          </a:prstGeom>
          <a:solidFill>
            <a:srgbClr val="F9F9F9"/>
          </a:solidFill>
          <a:ln>
            <a:noFill/>
          </a:ln>
          <a:effectLst>
            <a:outerShdw blurRad="609600" dist="508000" dir="5400000" sx="1000" sy="1000" algn="ctr" rotWithShape="0">
              <a:schemeClr val="tx1">
                <a:lumMod val="95000"/>
                <a:lumOff val="5000"/>
                <a:alpha val="78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dirty="0">
              <a:latin typeface="Akrobat ExtraBold" pitchFamily="50" charset="-52"/>
            </a:endParaRPr>
          </a:p>
        </p:txBody>
      </p:sp>
      <p:sp>
        <p:nvSpPr>
          <p:cNvPr id="61" name="Капля 60"/>
          <p:cNvSpPr/>
          <p:nvPr/>
        </p:nvSpPr>
        <p:spPr>
          <a:xfrm rot="18900000">
            <a:off x="5732764" y="3579431"/>
            <a:ext cx="4838151" cy="4838151"/>
          </a:xfrm>
          <a:prstGeom prst="teardrop">
            <a:avLst>
              <a:gd name="adj" fmla="val 124423"/>
            </a:avLst>
          </a:prstGeom>
          <a:solidFill>
            <a:srgbClr val="F9F9F9"/>
          </a:solidFill>
          <a:ln>
            <a:noFill/>
          </a:ln>
          <a:effectLst>
            <a:outerShdw blurRad="609600" dist="508000" dir="5400000" sx="1000" sy="1000" algn="ctr" rotWithShape="0">
              <a:schemeClr val="tx1">
                <a:lumMod val="95000"/>
                <a:lumOff val="5000"/>
                <a:alpha val="78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dirty="0">
              <a:latin typeface="Akrobat ExtraBold" pitchFamily="50" charset="-52"/>
            </a:endParaRPr>
          </a:p>
        </p:txBody>
      </p:sp>
      <p:sp>
        <p:nvSpPr>
          <p:cNvPr id="62" name="Капля 61"/>
          <p:cNvSpPr/>
          <p:nvPr/>
        </p:nvSpPr>
        <p:spPr>
          <a:xfrm rot="18900000">
            <a:off x="-1162269" y="3579431"/>
            <a:ext cx="4838151" cy="4838151"/>
          </a:xfrm>
          <a:prstGeom prst="teardrop">
            <a:avLst>
              <a:gd name="adj" fmla="val 124423"/>
            </a:avLst>
          </a:prstGeom>
          <a:solidFill>
            <a:srgbClr val="F9F9F9"/>
          </a:solidFill>
          <a:ln>
            <a:noFill/>
          </a:ln>
          <a:effectLst>
            <a:outerShdw blurRad="609600" dist="508000" dir="5400000" sx="1000" sy="1000" algn="ctr" rotWithShape="0">
              <a:schemeClr val="tx1">
                <a:lumMod val="95000"/>
                <a:lumOff val="5000"/>
                <a:alpha val="78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dirty="0">
              <a:latin typeface="Akrobat ExtraBold" pitchFamily="50" charset="-52"/>
            </a:endParaRPr>
          </a:p>
        </p:txBody>
      </p:sp>
      <p:sp>
        <p:nvSpPr>
          <p:cNvPr id="79" name="Прямоугольник 78"/>
          <p:cNvSpPr/>
          <p:nvPr/>
        </p:nvSpPr>
        <p:spPr>
          <a:xfrm>
            <a:off x="-1" y="0"/>
            <a:ext cx="9144001" cy="908720"/>
          </a:xfrm>
          <a:prstGeom prst="rect">
            <a:avLst/>
          </a:prstGeom>
          <a:gradFill flip="none" rotWithShape="1">
            <a:gsLst>
              <a:gs pos="100000">
                <a:srgbClr val="3897C2"/>
              </a:gs>
              <a:gs pos="38000">
                <a:srgbClr val="003087"/>
              </a:gs>
            </a:gsLst>
            <a:path path="circle">
              <a:fillToRect t="100000" r="100000"/>
            </a:path>
            <a:tileRect l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dirty="0">
              <a:latin typeface="Akrobat ExtraBold" pitchFamily="50" charset="-52"/>
            </a:endParaRPr>
          </a:p>
        </p:txBody>
      </p:sp>
      <p:pic>
        <p:nvPicPr>
          <p:cNvPr id="80" name="Рисунок 79"/>
          <p:cNvPicPr>
            <a:picLocks noChangeAspect="1"/>
          </p:cNvPicPr>
          <p:nvPr/>
        </p:nvPicPr>
        <p:blipFill>
          <a:blip r:embed="rId3" cstate="print">
            <a:duotone>
              <a:prstClr val="black"/>
              <a:srgbClr val="DDDDDD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1500"/>
                    </a14:imgEffect>
                    <a14:imgEffect>
                      <a14:saturation sat="0"/>
                    </a14:imgEffect>
                    <a14:imgEffect>
                      <a14:brightnessContrast bright="100000" contras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890" y="266702"/>
            <a:ext cx="369380" cy="364250"/>
          </a:xfrm>
          <a:prstGeom prst="rect">
            <a:avLst/>
          </a:prstGeom>
          <a:noFill/>
        </p:spPr>
      </p:pic>
      <p:sp>
        <p:nvSpPr>
          <p:cNvPr id="81" name="TextBox 80"/>
          <p:cNvSpPr txBox="1"/>
          <p:nvPr/>
        </p:nvSpPr>
        <p:spPr>
          <a:xfrm>
            <a:off x="718394" y="243643"/>
            <a:ext cx="6181444" cy="41036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lang="uk-UA" sz="1600" dirty="0" err="1" smtClean="0">
                <a:solidFill>
                  <a:schemeClr val="bg1"/>
                </a:solidFill>
                <a:latin typeface="Akrobat ExtraBold" pitchFamily="50" charset="-52"/>
                <a:cs typeface="Gotham Pro Black" panose="02000903040000020004" pitchFamily="50" charset="0"/>
              </a:rPr>
              <a:t>ПрАТ</a:t>
            </a:r>
            <a:r>
              <a:rPr lang="uk-UA" sz="1600" dirty="0" smtClean="0">
                <a:solidFill>
                  <a:schemeClr val="bg1"/>
                </a:solidFill>
                <a:latin typeface="Akrobat ExtraBold" pitchFamily="50" charset="-52"/>
                <a:cs typeface="Gotham Pro Black" panose="02000903040000020004" pitchFamily="50" charset="0"/>
              </a:rPr>
              <a:t> “АК </a:t>
            </a:r>
            <a:r>
              <a:rPr lang="uk-UA" sz="1600" dirty="0" err="1" smtClean="0">
                <a:solidFill>
                  <a:schemeClr val="bg1"/>
                </a:solidFill>
                <a:latin typeface="Akrobat ExtraBold" pitchFamily="50" charset="-52"/>
                <a:cs typeface="Gotham Pro Black" panose="02000903040000020004" pitchFamily="50" charset="0"/>
              </a:rPr>
              <a:t>“Київводоканал”</a:t>
            </a:r>
            <a:endParaRPr lang="uk-UA" sz="1600" dirty="0" smtClean="0">
              <a:solidFill>
                <a:schemeClr val="bg1"/>
              </a:solidFill>
              <a:latin typeface="Akrobat ExtraBold" pitchFamily="50" charset="-52"/>
              <a:cs typeface="Gotham Pro Black" panose="02000903040000020004" pitchFamily="50" charset="0"/>
            </a:endParaRPr>
          </a:p>
        </p:txBody>
      </p:sp>
      <p:sp>
        <p:nvSpPr>
          <p:cNvPr id="8" name="Объект 2"/>
          <p:cNvSpPr>
            <a:spLocks noGrp="1"/>
          </p:cNvSpPr>
          <p:nvPr>
            <p:ph idx="1"/>
          </p:nvPr>
        </p:nvSpPr>
        <p:spPr>
          <a:xfrm>
            <a:off x="1431025" y="2850177"/>
            <a:ext cx="7086921" cy="309661"/>
          </a:xfrm>
        </p:spPr>
        <p:txBody>
          <a:bodyPr/>
          <a:lstStyle/>
          <a:p>
            <a:pPr marL="0" indent="0">
              <a:buNone/>
            </a:pPr>
            <a:r>
              <a:rPr lang="uk-UA" sz="4000" b="1" smtClean="0">
                <a:solidFill>
                  <a:srgbClr val="0070C0"/>
                </a:solidFill>
                <a:latin typeface="Akrobat ExtraBold" pitchFamily="50" charset="-52"/>
                <a:cs typeface="Arial" panose="020B0604020202020204" pitchFamily="34" charset="0"/>
              </a:rPr>
              <a:t>5,73 млн грн </a:t>
            </a:r>
            <a:r>
              <a:rPr lang="uk-UA" sz="2400" b="1" smtClean="0">
                <a:latin typeface="Akrobat ExtraBold" pitchFamily="50" charset="-52"/>
                <a:cs typeface="Arial" panose="020B0604020202020204" pitchFamily="34" charset="0"/>
              </a:rPr>
              <a:t>-</a:t>
            </a:r>
            <a:r>
              <a:rPr lang="uk-UA" sz="2400" b="1" smtClean="0">
                <a:solidFill>
                  <a:srgbClr val="C00000"/>
                </a:solidFill>
                <a:latin typeface="Akrobat ExtraBold" pitchFamily="50" charset="-52"/>
                <a:cs typeface="Arial" panose="020B0604020202020204" pitchFamily="34" charset="0"/>
              </a:rPr>
              <a:t> </a:t>
            </a:r>
            <a:r>
              <a:rPr lang="uk-UA" sz="2400" b="1" smtClean="0">
                <a:latin typeface="Akrobat ExtraBold" pitchFamily="50" charset="-52"/>
                <a:cs typeface="Arial" panose="020B0604020202020204" pitchFamily="34" charset="0"/>
              </a:rPr>
              <a:t>будівельно-монтажні роботи  </a:t>
            </a:r>
            <a:endParaRPr lang="uk-UA" sz="2400" b="1" dirty="0" smtClean="0">
              <a:solidFill>
                <a:srgbClr val="C00000"/>
              </a:solidFill>
              <a:latin typeface="Akrobat ExtraBold" pitchFamily="50" charset="-52"/>
              <a:cs typeface="Arial" panose="020B0604020202020204" pitchFamily="34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2859741"/>
            <a:ext cx="762000" cy="645459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431025" y="4343400"/>
            <a:ext cx="756057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000" b="1">
                <a:solidFill>
                  <a:srgbClr val="0070C0"/>
                </a:solidFill>
                <a:latin typeface="Akrobat ExtraBold" pitchFamily="50" charset="-52"/>
              </a:rPr>
              <a:t>19,97 </a:t>
            </a:r>
            <a:r>
              <a:rPr lang="uk-UA" sz="4000" b="1" smtClean="0">
                <a:solidFill>
                  <a:srgbClr val="0070C0"/>
                </a:solidFill>
                <a:latin typeface="Akrobat ExtraBold" pitchFamily="50" charset="-52"/>
              </a:rPr>
              <a:t>млн грн </a:t>
            </a:r>
            <a:r>
              <a:rPr lang="uk-UA" sz="2400" b="1" smtClean="0">
                <a:latin typeface="Akrobat ExtraBold" pitchFamily="50" charset="-52"/>
              </a:rPr>
              <a:t>-</a:t>
            </a:r>
            <a:r>
              <a:rPr lang="uk-UA" sz="2400" b="1" smtClean="0">
                <a:solidFill>
                  <a:srgbClr val="C00000"/>
                </a:solidFill>
                <a:latin typeface="Akrobat ExtraBold" pitchFamily="50" charset="-52"/>
              </a:rPr>
              <a:t> </a:t>
            </a:r>
            <a:r>
              <a:rPr lang="uk-UA" sz="2400" b="1" smtClean="0">
                <a:latin typeface="Akrobat ExtraBold" pitchFamily="50" charset="-52"/>
              </a:rPr>
              <a:t>устаткування</a:t>
            </a:r>
            <a:r>
              <a:rPr lang="uk-UA" sz="2400" b="1" dirty="0">
                <a:latin typeface="Akrobat ExtraBold" pitchFamily="50" charset="-52"/>
              </a:rPr>
              <a:t>, меблів </a:t>
            </a:r>
            <a:r>
              <a:rPr lang="uk-UA" sz="2400" b="1">
                <a:latin typeface="Akrobat ExtraBold" pitchFamily="50" charset="-52"/>
              </a:rPr>
              <a:t>та </a:t>
            </a:r>
            <a:r>
              <a:rPr lang="uk-UA" sz="2400" b="1" smtClean="0">
                <a:latin typeface="Akrobat ExtraBold" pitchFamily="50" charset="-52"/>
              </a:rPr>
              <a:t>інвентарю </a:t>
            </a:r>
            <a:endParaRPr lang="uk-UA" sz="2400" b="1" dirty="0">
              <a:solidFill>
                <a:srgbClr val="C00000"/>
              </a:solidFill>
              <a:latin typeface="Akrobat ExtraBold" pitchFamily="50" charset="-52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524000" y="5802868"/>
            <a:ext cx="590309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000" b="1">
                <a:solidFill>
                  <a:srgbClr val="0070C0"/>
                </a:solidFill>
                <a:latin typeface="Akrobat ExtraBold" pitchFamily="50" charset="-52"/>
              </a:rPr>
              <a:t>0,81 </a:t>
            </a:r>
            <a:r>
              <a:rPr lang="uk-UA" sz="4000" b="1" smtClean="0">
                <a:solidFill>
                  <a:srgbClr val="0070C0"/>
                </a:solidFill>
                <a:latin typeface="Akrobat ExtraBold" pitchFamily="50" charset="-52"/>
              </a:rPr>
              <a:t>млн грн </a:t>
            </a:r>
            <a:r>
              <a:rPr lang="uk-UA" sz="2400" b="1" smtClean="0">
                <a:latin typeface="Akrobat ExtraBold" pitchFamily="50" charset="-52"/>
              </a:rPr>
              <a:t>–</a:t>
            </a:r>
            <a:r>
              <a:rPr lang="uk-UA" sz="2400" b="1" smtClean="0">
                <a:solidFill>
                  <a:srgbClr val="C00000"/>
                </a:solidFill>
                <a:latin typeface="Akrobat ExtraBold" pitchFamily="50" charset="-52"/>
              </a:rPr>
              <a:t> </a:t>
            </a:r>
            <a:r>
              <a:rPr lang="uk-UA" sz="2400" b="1" smtClean="0">
                <a:latin typeface="Akrobat ExtraBold" pitchFamily="50" charset="-52"/>
              </a:rPr>
              <a:t>проектні роботи</a:t>
            </a:r>
            <a:endParaRPr lang="uk-UA" sz="2400" b="1" dirty="0">
              <a:solidFill>
                <a:srgbClr val="C00000"/>
              </a:solidFill>
              <a:latin typeface="Akrobat ExtraBold" pitchFamily="50" charset="-52"/>
            </a:endParaRP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549" y="5900949"/>
            <a:ext cx="576051" cy="576051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07078" y="4343400"/>
            <a:ext cx="664522" cy="670618"/>
          </a:xfrm>
          <a:prstGeom prst="rect">
            <a:avLst/>
          </a:prstGeom>
        </p:spPr>
      </p:pic>
      <p:sp>
        <p:nvSpPr>
          <p:cNvPr id="14" name="Прямоугольник 13"/>
          <p:cNvSpPr/>
          <p:nvPr/>
        </p:nvSpPr>
        <p:spPr>
          <a:xfrm>
            <a:off x="76200" y="1295400"/>
            <a:ext cx="91440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400" b="1" dirty="0">
                <a:solidFill>
                  <a:srgbClr val="002060"/>
                </a:solidFill>
                <a:latin typeface="Akrobat ExtraBold" pitchFamily="50" charset="-52"/>
              </a:rPr>
              <a:t>Реконструкція </a:t>
            </a:r>
            <a:r>
              <a:rPr lang="uk-UA" sz="2400" b="1">
                <a:solidFill>
                  <a:srgbClr val="002060"/>
                </a:solidFill>
                <a:latin typeface="Akrobat ExtraBold" pitchFamily="50" charset="-52"/>
              </a:rPr>
              <a:t>Дніпровської </a:t>
            </a:r>
            <a:r>
              <a:rPr lang="uk-UA" sz="2400" b="1" smtClean="0">
                <a:solidFill>
                  <a:srgbClr val="002060"/>
                </a:solidFill>
                <a:latin typeface="Akrobat ExtraBold" pitchFamily="50" charset="-52"/>
              </a:rPr>
              <a:t>водопровідної станції </a:t>
            </a:r>
            <a:r>
              <a:rPr lang="uk-UA" sz="2400" b="1" dirty="0">
                <a:solidFill>
                  <a:srgbClr val="002060"/>
                </a:solidFill>
                <a:latin typeface="Akrobat ExtraBold" pitchFamily="50" charset="-52"/>
              </a:rPr>
              <a:t>з </a:t>
            </a:r>
            <a:r>
              <a:rPr lang="uk-UA" sz="2400" b="1">
                <a:solidFill>
                  <a:srgbClr val="002060"/>
                </a:solidFill>
                <a:latin typeface="Akrobat ExtraBold" pitchFamily="50" charset="-52"/>
              </a:rPr>
              <a:t>впровадженням </a:t>
            </a:r>
            <a:endParaRPr lang="uk-UA" sz="2400" b="1" smtClean="0">
              <a:solidFill>
                <a:srgbClr val="002060"/>
              </a:solidFill>
              <a:latin typeface="Akrobat ExtraBold" pitchFamily="50" charset="-52"/>
            </a:endParaRPr>
          </a:p>
          <a:p>
            <a:pPr algn="ctr"/>
            <a:r>
              <a:rPr lang="uk-UA" sz="2400" b="1" smtClean="0">
                <a:solidFill>
                  <a:srgbClr val="002060"/>
                </a:solidFill>
                <a:latin typeface="Akrobat ExtraBold" pitchFamily="50" charset="-52"/>
              </a:rPr>
              <a:t>технології </a:t>
            </a:r>
            <a:r>
              <a:rPr lang="uk-UA" sz="2400" b="1" dirty="0">
                <a:solidFill>
                  <a:srgbClr val="002060"/>
                </a:solidFill>
                <a:latin typeface="Akrobat ExtraBold" pitchFamily="50" charset="-52"/>
              </a:rPr>
              <a:t>знезараження питної води </a:t>
            </a:r>
            <a:r>
              <a:rPr lang="uk-UA" sz="2400" b="1">
                <a:solidFill>
                  <a:srgbClr val="002060"/>
                </a:solidFill>
                <a:latin typeface="Akrobat ExtraBold" pitchFamily="50" charset="-52"/>
              </a:rPr>
              <a:t>діоксидом </a:t>
            </a:r>
            <a:r>
              <a:rPr lang="uk-UA" sz="2400" b="1" smtClean="0">
                <a:solidFill>
                  <a:srgbClr val="002060"/>
                </a:solidFill>
                <a:latin typeface="Akrobat ExtraBold" pitchFamily="50" charset="-52"/>
              </a:rPr>
              <a:t>хлору </a:t>
            </a:r>
          </a:p>
          <a:p>
            <a:pPr algn="ctr"/>
            <a:r>
              <a:rPr lang="uk-UA" sz="2400" b="1" smtClean="0">
                <a:solidFill>
                  <a:srgbClr val="002060"/>
                </a:solidFill>
                <a:latin typeface="Akrobat ExtraBold" pitchFamily="50" charset="-52"/>
              </a:rPr>
              <a:t>(вул</a:t>
            </a:r>
            <a:r>
              <a:rPr lang="uk-UA" sz="2400" b="1" dirty="0">
                <a:solidFill>
                  <a:srgbClr val="002060"/>
                </a:solidFill>
                <a:latin typeface="Akrobat ExtraBold" pitchFamily="50" charset="-52"/>
              </a:rPr>
              <a:t>. </a:t>
            </a:r>
            <a:r>
              <a:rPr lang="uk-UA" sz="2400" b="1" dirty="0" err="1">
                <a:solidFill>
                  <a:srgbClr val="002060"/>
                </a:solidFill>
                <a:latin typeface="Akrobat ExtraBold" pitchFamily="50" charset="-52"/>
              </a:rPr>
              <a:t>Дніпроводська</a:t>
            </a:r>
            <a:r>
              <a:rPr lang="uk-UA" sz="2400" b="1" dirty="0">
                <a:solidFill>
                  <a:srgbClr val="002060"/>
                </a:solidFill>
                <a:latin typeface="Akrobat ExtraBold" pitchFamily="50" charset="-52"/>
              </a:rPr>
              <a:t>, 1а </a:t>
            </a:r>
            <a:r>
              <a:rPr lang="uk-UA" sz="2400" b="1">
                <a:solidFill>
                  <a:srgbClr val="002060"/>
                </a:solidFill>
                <a:latin typeface="Akrobat ExtraBold" pitchFamily="50" charset="-52"/>
              </a:rPr>
              <a:t>в </a:t>
            </a:r>
            <a:r>
              <a:rPr lang="uk-UA" sz="2400" b="1" smtClean="0">
                <a:solidFill>
                  <a:srgbClr val="002060"/>
                </a:solidFill>
                <a:latin typeface="Akrobat ExtraBold" pitchFamily="50" charset="-52"/>
              </a:rPr>
              <a:t>м</a:t>
            </a:r>
            <a:r>
              <a:rPr lang="uk-UA" sz="2400" b="1">
                <a:solidFill>
                  <a:srgbClr val="002060"/>
                </a:solidFill>
                <a:latin typeface="Akrobat ExtraBold" pitchFamily="50" charset="-52"/>
              </a:rPr>
              <a:t>. </a:t>
            </a:r>
            <a:r>
              <a:rPr lang="uk-UA" sz="2400" b="1" smtClean="0">
                <a:solidFill>
                  <a:srgbClr val="002060"/>
                </a:solidFill>
                <a:latin typeface="Akrobat ExtraBold" pitchFamily="50" charset="-52"/>
              </a:rPr>
              <a:t>Києві)</a:t>
            </a:r>
            <a:endParaRPr lang="uk-UA" sz="2400" b="1" dirty="0">
              <a:solidFill>
                <a:srgbClr val="002060"/>
              </a:solidFill>
              <a:latin typeface="Akrobat ExtraBold" pitchFamily="50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14120886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000"/>
                            </p:stCondLst>
                            <p:childTnLst>
                              <p:par>
                                <p:cTn id="26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500"/>
                            </p:stCondLst>
                            <p:childTnLst>
                              <p:par>
                                <p:cTn id="3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4000"/>
                            </p:stCondLst>
                            <p:childTnLst>
                              <p:par>
                                <p:cTn id="3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4500"/>
                            </p:stCondLst>
                            <p:childTnLst>
                              <p:par>
                                <p:cTn id="4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0"/>
                            </p:stCondLst>
                            <p:childTnLst>
                              <p:par>
                                <p:cTn id="44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500"/>
                            </p:stCondLst>
                            <p:childTnLst>
                              <p:par>
                                <p:cTn id="4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" grpId="0" animBg="1"/>
      <p:bldP spid="61" grpId="0" animBg="1"/>
      <p:bldP spid="62" grpId="0" animBg="1"/>
      <p:bldP spid="8" grpId="0" build="p"/>
      <p:bldP spid="10" grpId="0"/>
      <p:bldP spid="11" grpId="0"/>
      <p:bldP spid="1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Капля 54"/>
          <p:cNvSpPr/>
          <p:nvPr/>
        </p:nvSpPr>
        <p:spPr>
          <a:xfrm rot="18900000">
            <a:off x="2311675" y="-1282705"/>
            <a:ext cx="4838151" cy="4838151"/>
          </a:xfrm>
          <a:prstGeom prst="teardrop">
            <a:avLst>
              <a:gd name="adj" fmla="val 124423"/>
            </a:avLst>
          </a:prstGeom>
          <a:solidFill>
            <a:srgbClr val="F9F9F9"/>
          </a:solidFill>
          <a:ln>
            <a:noFill/>
          </a:ln>
          <a:effectLst>
            <a:outerShdw blurRad="609600" dist="508000" dir="5400000" sx="1000" sy="1000" algn="ctr" rotWithShape="0">
              <a:schemeClr val="tx1">
                <a:lumMod val="95000"/>
                <a:lumOff val="5000"/>
                <a:alpha val="78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dirty="0">
              <a:latin typeface="Akrobat ExtraBold" pitchFamily="50" charset="-52"/>
            </a:endParaRPr>
          </a:p>
        </p:txBody>
      </p:sp>
      <p:sp>
        <p:nvSpPr>
          <p:cNvPr id="61" name="Капля 60"/>
          <p:cNvSpPr/>
          <p:nvPr/>
        </p:nvSpPr>
        <p:spPr>
          <a:xfrm rot="18900000">
            <a:off x="5732764" y="3579431"/>
            <a:ext cx="4838151" cy="4838151"/>
          </a:xfrm>
          <a:prstGeom prst="teardrop">
            <a:avLst>
              <a:gd name="adj" fmla="val 124423"/>
            </a:avLst>
          </a:prstGeom>
          <a:solidFill>
            <a:srgbClr val="F9F9F9"/>
          </a:solidFill>
          <a:ln>
            <a:noFill/>
          </a:ln>
          <a:effectLst>
            <a:outerShdw blurRad="609600" dist="508000" dir="5400000" sx="1000" sy="1000" algn="ctr" rotWithShape="0">
              <a:schemeClr val="tx1">
                <a:lumMod val="95000"/>
                <a:lumOff val="5000"/>
                <a:alpha val="78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dirty="0">
              <a:latin typeface="Akrobat ExtraBold" pitchFamily="50" charset="-52"/>
            </a:endParaRPr>
          </a:p>
        </p:txBody>
      </p:sp>
      <p:sp>
        <p:nvSpPr>
          <p:cNvPr id="62" name="Капля 61"/>
          <p:cNvSpPr/>
          <p:nvPr/>
        </p:nvSpPr>
        <p:spPr>
          <a:xfrm rot="18900000">
            <a:off x="-1162269" y="3579431"/>
            <a:ext cx="4838151" cy="4838151"/>
          </a:xfrm>
          <a:prstGeom prst="teardrop">
            <a:avLst>
              <a:gd name="adj" fmla="val 124423"/>
            </a:avLst>
          </a:prstGeom>
          <a:solidFill>
            <a:srgbClr val="F9F9F9"/>
          </a:solidFill>
          <a:ln>
            <a:noFill/>
          </a:ln>
          <a:effectLst>
            <a:outerShdw blurRad="609600" dist="508000" dir="5400000" sx="1000" sy="1000" algn="ctr" rotWithShape="0">
              <a:schemeClr val="tx1">
                <a:lumMod val="95000"/>
                <a:lumOff val="5000"/>
                <a:alpha val="78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dirty="0">
              <a:latin typeface="Akrobat ExtraBold" pitchFamily="50" charset="-52"/>
            </a:endParaRPr>
          </a:p>
        </p:txBody>
      </p:sp>
      <p:sp>
        <p:nvSpPr>
          <p:cNvPr id="79" name="Прямоугольник 78"/>
          <p:cNvSpPr/>
          <p:nvPr/>
        </p:nvSpPr>
        <p:spPr>
          <a:xfrm>
            <a:off x="-1" y="0"/>
            <a:ext cx="9144001" cy="908720"/>
          </a:xfrm>
          <a:prstGeom prst="rect">
            <a:avLst/>
          </a:prstGeom>
          <a:gradFill flip="none" rotWithShape="1">
            <a:gsLst>
              <a:gs pos="100000">
                <a:srgbClr val="3897C2"/>
              </a:gs>
              <a:gs pos="38000">
                <a:srgbClr val="003087"/>
              </a:gs>
            </a:gsLst>
            <a:path path="circle">
              <a:fillToRect t="100000" r="100000"/>
            </a:path>
            <a:tileRect l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dirty="0">
              <a:latin typeface="Akrobat ExtraBold" pitchFamily="50" charset="-52"/>
            </a:endParaRPr>
          </a:p>
        </p:txBody>
      </p:sp>
      <p:pic>
        <p:nvPicPr>
          <p:cNvPr id="80" name="Рисунок 79"/>
          <p:cNvPicPr>
            <a:picLocks noChangeAspect="1"/>
          </p:cNvPicPr>
          <p:nvPr/>
        </p:nvPicPr>
        <p:blipFill>
          <a:blip r:embed="rId3" cstate="print">
            <a:duotone>
              <a:prstClr val="black"/>
              <a:srgbClr val="DDDDDD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1500"/>
                    </a14:imgEffect>
                    <a14:imgEffect>
                      <a14:saturation sat="0"/>
                    </a14:imgEffect>
                    <a14:imgEffect>
                      <a14:brightnessContrast bright="100000" contras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890" y="266702"/>
            <a:ext cx="369380" cy="364250"/>
          </a:xfrm>
          <a:prstGeom prst="rect">
            <a:avLst/>
          </a:prstGeom>
          <a:noFill/>
        </p:spPr>
      </p:pic>
      <p:sp>
        <p:nvSpPr>
          <p:cNvPr id="81" name="TextBox 80"/>
          <p:cNvSpPr txBox="1"/>
          <p:nvPr/>
        </p:nvSpPr>
        <p:spPr>
          <a:xfrm>
            <a:off x="718394" y="243643"/>
            <a:ext cx="6181444" cy="41036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lang="uk-UA" sz="1600" dirty="0" err="1" smtClean="0">
                <a:solidFill>
                  <a:schemeClr val="bg1"/>
                </a:solidFill>
                <a:latin typeface="Akrobat ExtraBold" pitchFamily="50" charset="-52"/>
                <a:cs typeface="Gotham Pro Black" panose="02000903040000020004" pitchFamily="50" charset="0"/>
              </a:rPr>
              <a:t>ПрАТ</a:t>
            </a:r>
            <a:r>
              <a:rPr lang="uk-UA" sz="1600" dirty="0" smtClean="0">
                <a:solidFill>
                  <a:schemeClr val="bg1"/>
                </a:solidFill>
                <a:latin typeface="Akrobat ExtraBold" pitchFamily="50" charset="-52"/>
                <a:cs typeface="Gotham Pro Black" panose="02000903040000020004" pitchFamily="50" charset="0"/>
              </a:rPr>
              <a:t> “АК </a:t>
            </a:r>
            <a:r>
              <a:rPr lang="uk-UA" sz="1600" dirty="0" err="1" smtClean="0">
                <a:solidFill>
                  <a:schemeClr val="bg1"/>
                </a:solidFill>
                <a:latin typeface="Akrobat ExtraBold" pitchFamily="50" charset="-52"/>
                <a:cs typeface="Gotham Pro Black" panose="02000903040000020004" pitchFamily="50" charset="0"/>
              </a:rPr>
              <a:t>“Київводоканал”</a:t>
            </a:r>
            <a:endParaRPr lang="uk-UA" sz="1600" dirty="0" smtClean="0">
              <a:solidFill>
                <a:schemeClr val="bg1"/>
              </a:solidFill>
              <a:latin typeface="Akrobat ExtraBold" pitchFamily="50" charset="-52"/>
              <a:cs typeface="Gotham Pro Black" panose="02000903040000020004" pitchFamily="50" charset="0"/>
            </a:endParaRPr>
          </a:p>
        </p:txBody>
      </p:sp>
      <p:sp>
        <p:nvSpPr>
          <p:cNvPr id="8" name="Заголовок 1"/>
          <p:cNvSpPr>
            <a:spLocks noGrp="1"/>
          </p:cNvSpPr>
          <p:nvPr>
            <p:ph type="title"/>
          </p:nvPr>
        </p:nvSpPr>
        <p:spPr>
          <a:xfrm>
            <a:off x="0" y="1328949"/>
            <a:ext cx="9144000" cy="762000"/>
          </a:xfrm>
        </p:spPr>
        <p:txBody>
          <a:bodyPr/>
          <a:lstStyle/>
          <a:p>
            <a:r>
              <a:rPr lang="uk-UA" sz="3200" b="1" dirty="0" smtClean="0">
                <a:solidFill>
                  <a:srgbClr val="0070C0"/>
                </a:solidFill>
                <a:latin typeface="Akrobat ExtraBold" pitchFamily="50" charset="-52"/>
              </a:rPr>
              <a:t>Підвищення надійності </a:t>
            </a:r>
            <a:r>
              <a:rPr lang="uk-UA" sz="3200" b="1" dirty="0" smtClean="0">
                <a:solidFill>
                  <a:srgbClr val="0070C0"/>
                </a:solidFill>
                <a:latin typeface="Akrobat ExtraBold" pitchFamily="50" charset="-52"/>
                <a:cs typeface="Arial" panose="020B0604020202020204" pitchFamily="34" charset="0"/>
              </a:rPr>
              <a:t>роботи</a:t>
            </a:r>
            <a:r>
              <a:rPr lang="en-US" sz="3200" b="1" dirty="0">
                <a:solidFill>
                  <a:srgbClr val="0070C0"/>
                </a:solidFill>
                <a:latin typeface="Akrobat ExtraBold" pitchFamily="50" charset="-52"/>
              </a:rPr>
              <a:t/>
            </a:r>
            <a:br>
              <a:rPr lang="en-US" sz="3200" b="1" dirty="0">
                <a:solidFill>
                  <a:srgbClr val="0070C0"/>
                </a:solidFill>
                <a:latin typeface="Akrobat ExtraBold" pitchFamily="50" charset="-52"/>
              </a:rPr>
            </a:br>
            <a:r>
              <a:rPr lang="uk-UA" sz="3200" b="1" dirty="0" smtClean="0">
                <a:solidFill>
                  <a:srgbClr val="0070C0"/>
                </a:solidFill>
                <a:latin typeface="Akrobat ExtraBold" pitchFamily="50" charset="-52"/>
              </a:rPr>
              <a:t>водопровідних і </a:t>
            </a:r>
            <a:r>
              <a:rPr lang="uk-UA" sz="3200" b="1" smtClean="0">
                <a:solidFill>
                  <a:srgbClr val="0070C0"/>
                </a:solidFill>
                <a:latin typeface="Akrobat ExtraBold" pitchFamily="50" charset="-52"/>
              </a:rPr>
              <a:t>каналізаційних систем</a:t>
            </a:r>
            <a:endParaRPr lang="uk-UA" sz="3200" b="1" dirty="0">
              <a:solidFill>
                <a:srgbClr val="0070C0"/>
              </a:solidFill>
              <a:latin typeface="Akrobat ExtraBold" pitchFamily="50" charset="-52"/>
            </a:endParaRPr>
          </a:p>
        </p:txBody>
      </p:sp>
      <p:sp>
        <p:nvSpPr>
          <p:cNvPr id="9" name="Объект 2"/>
          <p:cNvSpPr>
            <a:spLocks noGrp="1"/>
          </p:cNvSpPr>
          <p:nvPr>
            <p:ph idx="1"/>
          </p:nvPr>
        </p:nvSpPr>
        <p:spPr>
          <a:xfrm>
            <a:off x="1447800" y="2886498"/>
            <a:ext cx="4267200" cy="880851"/>
          </a:xfrm>
        </p:spPr>
        <p:txBody>
          <a:bodyPr/>
          <a:lstStyle/>
          <a:p>
            <a:pPr marL="0" indent="0">
              <a:buNone/>
            </a:pPr>
            <a:r>
              <a:rPr lang="uk-UA" sz="2800" b="1" dirty="0" smtClean="0">
                <a:latin typeface="Akrobat ExtraBold" pitchFamily="50" charset="-52"/>
                <a:cs typeface="Arial" panose="020B0604020202020204" pitchFamily="34" charset="0"/>
              </a:rPr>
              <a:t>енергетичне господарство</a:t>
            </a: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2817090"/>
            <a:ext cx="762000" cy="645459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4267200" y="3741152"/>
            <a:ext cx="338906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indent="0">
              <a:buNone/>
            </a:pPr>
            <a:r>
              <a:rPr lang="uk-UA" sz="2800" b="1" dirty="0">
                <a:latin typeface="Akrobat ExtraBold" pitchFamily="50" charset="-52"/>
              </a:rPr>
              <a:t>робота мереж і </a:t>
            </a:r>
            <a:r>
              <a:rPr lang="uk-UA" sz="2800" b="1" dirty="0" smtClean="0">
                <a:latin typeface="Akrobat ExtraBold" pitchFamily="50" charset="-52"/>
              </a:rPr>
              <a:t>споруд</a:t>
            </a:r>
            <a:endParaRPr lang="uk-UA" sz="2800" b="1" dirty="0">
              <a:latin typeface="Akrobat ExtraBold" pitchFamily="50" charset="-52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524000" y="4803166"/>
            <a:ext cx="289374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indent="0">
              <a:buNone/>
            </a:pPr>
            <a:r>
              <a:rPr lang="uk-UA" sz="2800" b="1" dirty="0">
                <a:latin typeface="Akrobat ExtraBold" pitchFamily="50" charset="-52"/>
              </a:rPr>
              <a:t>чіткий облік </a:t>
            </a:r>
            <a:r>
              <a:rPr lang="uk-UA" sz="2800" b="1" dirty="0" smtClean="0">
                <a:latin typeface="Akrobat ExtraBold" pitchFamily="50" charset="-52"/>
              </a:rPr>
              <a:t>послуг</a:t>
            </a:r>
            <a:endParaRPr lang="uk-UA" sz="2800" b="1" dirty="0">
              <a:latin typeface="Akrobat ExtraBold" pitchFamily="50" charset="-52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657600" y="5672349"/>
            <a:ext cx="405752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800" b="1" dirty="0">
                <a:latin typeface="Akrobat ExtraBold" pitchFamily="50" charset="-52"/>
              </a:rPr>
              <a:t>якісний ремонт </a:t>
            </a:r>
            <a:r>
              <a:rPr lang="uk-UA" sz="2800" b="1" dirty="0" smtClean="0">
                <a:latin typeface="Akrobat ExtraBold" pitchFamily="50" charset="-52"/>
              </a:rPr>
              <a:t>обладнання</a:t>
            </a:r>
            <a:endParaRPr lang="uk-UA" sz="2800" b="1" dirty="0">
              <a:latin typeface="Akrobat ExtraBold" pitchFamily="50" charset="-52"/>
            </a:endParaRPr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2400" y="3657600"/>
            <a:ext cx="669346" cy="669346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4775658"/>
            <a:ext cx="669346" cy="668091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2149" y="5672349"/>
            <a:ext cx="576051" cy="5760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87452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500"/>
                            </p:stCondLst>
                            <p:childTnLst>
                              <p:par>
                                <p:cTn id="26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000"/>
                            </p:stCondLst>
                            <p:childTnLst>
                              <p:par>
                                <p:cTn id="3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500"/>
                            </p:stCondLst>
                            <p:childTnLst>
                              <p:par>
                                <p:cTn id="3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4000"/>
                            </p:stCondLst>
                            <p:childTnLst>
                              <p:par>
                                <p:cTn id="40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4500"/>
                            </p:stCondLst>
                            <p:childTnLst>
                              <p:par>
                                <p:cTn id="44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000"/>
                            </p:stCondLst>
                            <p:childTnLst>
                              <p:par>
                                <p:cTn id="4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500"/>
                            </p:stCondLst>
                            <p:childTnLst>
                              <p:par>
                                <p:cTn id="53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6000"/>
                            </p:stCondLst>
                            <p:childTnLst>
                              <p:par>
                                <p:cTn id="58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" grpId="0" animBg="1"/>
      <p:bldP spid="61" grpId="0" animBg="1"/>
      <p:bldP spid="62" grpId="0" animBg="1"/>
      <p:bldP spid="8" grpId="0"/>
      <p:bldP spid="9" grpId="0" build="p"/>
      <p:bldP spid="11" grpId="0"/>
      <p:bldP spid="12" grpId="0"/>
      <p:bldP spid="1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Капля 54"/>
          <p:cNvSpPr/>
          <p:nvPr/>
        </p:nvSpPr>
        <p:spPr>
          <a:xfrm rot="18900000">
            <a:off x="2311675" y="-1282705"/>
            <a:ext cx="4838151" cy="4838151"/>
          </a:xfrm>
          <a:prstGeom prst="teardrop">
            <a:avLst>
              <a:gd name="adj" fmla="val 124423"/>
            </a:avLst>
          </a:prstGeom>
          <a:solidFill>
            <a:srgbClr val="F9F9F9"/>
          </a:solidFill>
          <a:ln>
            <a:noFill/>
          </a:ln>
          <a:effectLst>
            <a:outerShdw blurRad="609600" dist="508000" dir="5400000" sx="1000" sy="1000" algn="ctr" rotWithShape="0">
              <a:schemeClr val="tx1">
                <a:lumMod val="95000"/>
                <a:lumOff val="5000"/>
                <a:alpha val="78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dirty="0">
              <a:latin typeface="Akrobat ExtraBold" pitchFamily="50" charset="-52"/>
            </a:endParaRPr>
          </a:p>
        </p:txBody>
      </p:sp>
      <p:sp>
        <p:nvSpPr>
          <p:cNvPr id="61" name="Капля 60"/>
          <p:cNvSpPr/>
          <p:nvPr/>
        </p:nvSpPr>
        <p:spPr>
          <a:xfrm rot="18900000">
            <a:off x="5732764" y="3579431"/>
            <a:ext cx="4838151" cy="4838151"/>
          </a:xfrm>
          <a:prstGeom prst="teardrop">
            <a:avLst>
              <a:gd name="adj" fmla="val 124423"/>
            </a:avLst>
          </a:prstGeom>
          <a:solidFill>
            <a:srgbClr val="F9F9F9"/>
          </a:solidFill>
          <a:ln>
            <a:noFill/>
          </a:ln>
          <a:effectLst>
            <a:outerShdw blurRad="609600" dist="508000" dir="5400000" sx="1000" sy="1000" algn="ctr" rotWithShape="0">
              <a:schemeClr val="tx1">
                <a:lumMod val="95000"/>
                <a:lumOff val="5000"/>
                <a:alpha val="78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dirty="0">
              <a:latin typeface="Akrobat ExtraBold" pitchFamily="50" charset="-52"/>
            </a:endParaRPr>
          </a:p>
        </p:txBody>
      </p:sp>
      <p:sp>
        <p:nvSpPr>
          <p:cNvPr id="62" name="Капля 61"/>
          <p:cNvSpPr/>
          <p:nvPr/>
        </p:nvSpPr>
        <p:spPr>
          <a:xfrm rot="18900000">
            <a:off x="-1162269" y="3579431"/>
            <a:ext cx="4838151" cy="4838151"/>
          </a:xfrm>
          <a:prstGeom prst="teardrop">
            <a:avLst>
              <a:gd name="adj" fmla="val 124423"/>
            </a:avLst>
          </a:prstGeom>
          <a:solidFill>
            <a:srgbClr val="F9F9F9"/>
          </a:solidFill>
          <a:ln>
            <a:noFill/>
          </a:ln>
          <a:effectLst>
            <a:outerShdw blurRad="609600" dist="508000" dir="5400000" sx="1000" sy="1000" algn="ctr" rotWithShape="0">
              <a:schemeClr val="tx1">
                <a:lumMod val="95000"/>
                <a:lumOff val="5000"/>
                <a:alpha val="78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dirty="0">
              <a:latin typeface="Akrobat ExtraBold" pitchFamily="50" charset="-52"/>
            </a:endParaRPr>
          </a:p>
        </p:txBody>
      </p:sp>
      <p:sp>
        <p:nvSpPr>
          <p:cNvPr id="79" name="Прямоугольник 78"/>
          <p:cNvSpPr/>
          <p:nvPr/>
        </p:nvSpPr>
        <p:spPr>
          <a:xfrm>
            <a:off x="-1" y="0"/>
            <a:ext cx="9144001" cy="908720"/>
          </a:xfrm>
          <a:prstGeom prst="rect">
            <a:avLst/>
          </a:prstGeom>
          <a:gradFill flip="none" rotWithShape="1">
            <a:gsLst>
              <a:gs pos="100000">
                <a:srgbClr val="3897C2"/>
              </a:gs>
              <a:gs pos="38000">
                <a:srgbClr val="003087"/>
              </a:gs>
            </a:gsLst>
            <a:path path="circle">
              <a:fillToRect t="100000" r="100000"/>
            </a:path>
            <a:tileRect l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dirty="0">
              <a:latin typeface="Akrobat ExtraBold" pitchFamily="50" charset="-52"/>
            </a:endParaRPr>
          </a:p>
        </p:txBody>
      </p:sp>
      <p:pic>
        <p:nvPicPr>
          <p:cNvPr id="80" name="Рисунок 79"/>
          <p:cNvPicPr>
            <a:picLocks noChangeAspect="1"/>
          </p:cNvPicPr>
          <p:nvPr/>
        </p:nvPicPr>
        <p:blipFill>
          <a:blip r:embed="rId3" cstate="print">
            <a:duotone>
              <a:prstClr val="black"/>
              <a:srgbClr val="DDDDDD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1500"/>
                    </a14:imgEffect>
                    <a14:imgEffect>
                      <a14:saturation sat="0"/>
                    </a14:imgEffect>
                    <a14:imgEffect>
                      <a14:brightnessContrast bright="100000" contras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890" y="266702"/>
            <a:ext cx="369380" cy="364250"/>
          </a:xfrm>
          <a:prstGeom prst="rect">
            <a:avLst/>
          </a:prstGeom>
          <a:noFill/>
        </p:spPr>
      </p:pic>
      <p:sp>
        <p:nvSpPr>
          <p:cNvPr id="81" name="TextBox 80"/>
          <p:cNvSpPr txBox="1"/>
          <p:nvPr/>
        </p:nvSpPr>
        <p:spPr>
          <a:xfrm>
            <a:off x="718394" y="243643"/>
            <a:ext cx="6181444" cy="41036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lang="uk-UA" sz="1600" dirty="0" err="1" smtClean="0">
                <a:solidFill>
                  <a:schemeClr val="bg1"/>
                </a:solidFill>
                <a:latin typeface="Akrobat ExtraBold" pitchFamily="50" charset="-52"/>
                <a:cs typeface="Gotham Pro Black" panose="02000903040000020004" pitchFamily="50" charset="0"/>
              </a:rPr>
              <a:t>ПрАТ</a:t>
            </a:r>
            <a:r>
              <a:rPr lang="uk-UA" sz="1600" dirty="0" smtClean="0">
                <a:solidFill>
                  <a:schemeClr val="bg1"/>
                </a:solidFill>
                <a:latin typeface="Akrobat ExtraBold" pitchFamily="50" charset="-52"/>
                <a:cs typeface="Gotham Pro Black" panose="02000903040000020004" pitchFamily="50" charset="0"/>
              </a:rPr>
              <a:t> “АК </a:t>
            </a:r>
            <a:r>
              <a:rPr lang="uk-UA" sz="1600" dirty="0" err="1" smtClean="0">
                <a:solidFill>
                  <a:schemeClr val="bg1"/>
                </a:solidFill>
                <a:latin typeface="Akrobat ExtraBold" pitchFamily="50" charset="-52"/>
                <a:cs typeface="Gotham Pro Black" panose="02000903040000020004" pitchFamily="50" charset="0"/>
              </a:rPr>
              <a:t>“Київводоканал”</a:t>
            </a:r>
            <a:endParaRPr lang="uk-UA" sz="1600" dirty="0" smtClean="0">
              <a:solidFill>
                <a:schemeClr val="bg1"/>
              </a:solidFill>
              <a:latin typeface="Akrobat ExtraBold" pitchFamily="50" charset="-52"/>
              <a:cs typeface="Gotham Pro Black" panose="02000903040000020004" pitchFamily="50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1000" y="1524000"/>
            <a:ext cx="1752600" cy="1116975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2405806" y="1853625"/>
            <a:ext cx="6096000" cy="12311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smtClean="0">
                <a:solidFill>
                  <a:srgbClr val="0070C0"/>
                </a:solidFill>
                <a:latin typeface="Akrobat ExtraBold" pitchFamily="50" charset="-52"/>
                <a:cs typeface="Arial" panose="020B0604020202020204" pitchFamily="34" charset="0"/>
              </a:rPr>
              <a:t>0</a:t>
            </a:r>
            <a:r>
              <a:rPr lang="uk-UA" sz="3200" b="1" smtClean="0">
                <a:solidFill>
                  <a:srgbClr val="0070C0"/>
                </a:solidFill>
                <a:latin typeface="Akrobat ExtraBold" pitchFamily="50" charset="-52"/>
                <a:cs typeface="Arial" panose="020B0604020202020204" pitchFamily="34" charset="0"/>
              </a:rPr>
              <a:t>,</a:t>
            </a:r>
            <a:r>
              <a:rPr lang="en-US" sz="3200" b="1" smtClean="0">
                <a:solidFill>
                  <a:srgbClr val="0070C0"/>
                </a:solidFill>
                <a:latin typeface="Akrobat ExtraBold" pitchFamily="50" charset="-52"/>
                <a:cs typeface="Arial" panose="020B0604020202020204" pitchFamily="34" charset="0"/>
              </a:rPr>
              <a:t>45 </a:t>
            </a:r>
            <a:r>
              <a:rPr lang="uk-UA" sz="3200" b="1" smtClean="0">
                <a:solidFill>
                  <a:srgbClr val="0070C0"/>
                </a:solidFill>
                <a:latin typeface="Akrobat ExtraBold" pitchFamily="50" charset="-52"/>
                <a:cs typeface="Arial" panose="020B0604020202020204" pitchFamily="34" charset="0"/>
              </a:rPr>
              <a:t>млн </a:t>
            </a:r>
            <a:r>
              <a:rPr lang="uk-UA" sz="3200" b="1">
                <a:solidFill>
                  <a:srgbClr val="0070C0"/>
                </a:solidFill>
                <a:latin typeface="Akrobat ExtraBold" pitchFamily="50" charset="-52"/>
                <a:cs typeface="Arial" panose="020B0604020202020204" pitchFamily="34" charset="0"/>
              </a:rPr>
              <a:t>грн </a:t>
            </a:r>
            <a:r>
              <a:rPr lang="uk-UA" b="1">
                <a:latin typeface="Akrobat ExtraBold" pitchFamily="50" charset="-52"/>
                <a:cs typeface="Arial" panose="020B0604020202020204" pitchFamily="34" charset="0"/>
              </a:rPr>
              <a:t>-</a:t>
            </a:r>
            <a:r>
              <a:rPr lang="uk-UA" b="1">
                <a:solidFill>
                  <a:srgbClr val="C00000"/>
                </a:solidFill>
                <a:latin typeface="Akrobat ExtraBold" pitchFamily="50" charset="-52"/>
                <a:cs typeface="Arial" panose="020B0604020202020204" pitchFamily="34" charset="0"/>
              </a:rPr>
              <a:t> </a:t>
            </a:r>
            <a:r>
              <a:rPr lang="uk-UA" smtClean="0">
                <a:latin typeface="Akrobat ExtraBold" pitchFamily="50" charset="-52"/>
                <a:cs typeface="Arial" panose="020B0604020202020204" pitchFamily="34" charset="0"/>
              </a:rPr>
              <a:t>збуджувачі </a:t>
            </a:r>
            <a:r>
              <a:rPr lang="uk-UA">
                <a:latin typeface="Akrobat ExtraBold" pitchFamily="50" charset="-52"/>
                <a:cs typeface="Arial" panose="020B0604020202020204" pitchFamily="34" charset="0"/>
              </a:rPr>
              <a:t>синхронних двигунів УЕДніпров.ВС та УЕДеснян.ВС (</a:t>
            </a:r>
            <a:r>
              <a:rPr lang="en-US" sz="2400">
                <a:solidFill>
                  <a:srgbClr val="0070C0"/>
                </a:solidFill>
                <a:latin typeface="Akrobat ExtraBold" pitchFamily="50" charset="-52"/>
                <a:cs typeface="Arial" panose="020B0604020202020204" pitchFamily="34" charset="0"/>
              </a:rPr>
              <a:t>2</a:t>
            </a:r>
            <a:r>
              <a:rPr lang="uk-UA" sz="2400">
                <a:solidFill>
                  <a:srgbClr val="0070C0"/>
                </a:solidFill>
                <a:latin typeface="Akrobat ExtraBold" pitchFamily="50" charset="-52"/>
                <a:cs typeface="Arial" panose="020B0604020202020204" pitchFamily="34" charset="0"/>
              </a:rPr>
              <a:t> од</a:t>
            </a:r>
            <a:r>
              <a:rPr lang="uk-UA">
                <a:latin typeface="Akrobat ExtraBold" pitchFamily="50" charset="-52"/>
                <a:cs typeface="Arial" panose="020B0604020202020204" pitchFamily="34" charset="0"/>
              </a:rPr>
              <a:t>.)</a:t>
            </a:r>
          </a:p>
          <a:p>
            <a:pPr marL="0" indent="0">
              <a:buNone/>
            </a:pPr>
            <a:endParaRPr lang="uk-UA" b="1" dirty="0">
              <a:solidFill>
                <a:srgbClr val="C00000"/>
              </a:solidFill>
              <a:latin typeface="Akrobat ExtraBold" pitchFamily="50" charset="-52"/>
              <a:cs typeface="Arial" panose="020B0604020202020204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2401776" y="3124200"/>
            <a:ext cx="60960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smtClean="0">
                <a:solidFill>
                  <a:srgbClr val="0070C0"/>
                </a:solidFill>
                <a:latin typeface="Akrobat ExtraBold" pitchFamily="50" charset="-52"/>
                <a:cs typeface="Arial" panose="020B0604020202020204" pitchFamily="34" charset="0"/>
              </a:rPr>
              <a:t>0</a:t>
            </a:r>
            <a:r>
              <a:rPr lang="uk-UA" sz="3200" smtClean="0">
                <a:solidFill>
                  <a:srgbClr val="0070C0"/>
                </a:solidFill>
                <a:latin typeface="Akrobat ExtraBold" pitchFamily="50" charset="-52"/>
                <a:cs typeface="Arial" panose="020B0604020202020204" pitchFamily="34" charset="0"/>
              </a:rPr>
              <a:t>,35</a:t>
            </a:r>
            <a:r>
              <a:rPr lang="en-US" sz="3200" smtClean="0">
                <a:solidFill>
                  <a:srgbClr val="0070C0"/>
                </a:solidFill>
                <a:latin typeface="Akrobat ExtraBold" pitchFamily="50" charset="-52"/>
                <a:cs typeface="Arial" panose="020B0604020202020204" pitchFamily="34" charset="0"/>
              </a:rPr>
              <a:t> </a:t>
            </a:r>
            <a:r>
              <a:rPr lang="uk-UA" sz="3200" smtClean="0">
                <a:solidFill>
                  <a:srgbClr val="0070C0"/>
                </a:solidFill>
                <a:latin typeface="Akrobat ExtraBold" pitchFamily="50" charset="-52"/>
                <a:cs typeface="Arial" panose="020B0604020202020204" pitchFamily="34" charset="0"/>
              </a:rPr>
              <a:t>млн </a:t>
            </a:r>
            <a:r>
              <a:rPr lang="uk-UA" sz="3200">
                <a:solidFill>
                  <a:srgbClr val="0070C0"/>
                </a:solidFill>
                <a:latin typeface="Akrobat ExtraBold" pitchFamily="50" charset="-52"/>
                <a:cs typeface="Arial" panose="020B0604020202020204" pitchFamily="34" charset="0"/>
              </a:rPr>
              <a:t>грн </a:t>
            </a:r>
            <a:r>
              <a:rPr lang="uk-UA">
                <a:latin typeface="Akrobat ExtraBold" pitchFamily="50" charset="-52"/>
                <a:cs typeface="Arial" panose="020B0604020202020204" pitchFamily="34" charset="0"/>
              </a:rPr>
              <a:t>-</a:t>
            </a:r>
            <a:r>
              <a:rPr lang="uk-UA">
                <a:solidFill>
                  <a:srgbClr val="C00000"/>
                </a:solidFill>
                <a:latin typeface="Akrobat ExtraBold" pitchFamily="50" charset="-52"/>
                <a:cs typeface="Arial" panose="020B0604020202020204" pitchFamily="34" charset="0"/>
              </a:rPr>
              <a:t> </a:t>
            </a:r>
            <a:r>
              <a:rPr lang="uk-UA" smtClean="0">
                <a:latin typeface="Akrobat ExtraBold" pitchFamily="50" charset="-52"/>
                <a:cs typeface="Arial" panose="020B0604020202020204" pitchFamily="34" charset="0"/>
              </a:rPr>
              <a:t>електродвигуни  </a:t>
            </a:r>
            <a:r>
              <a:rPr lang="uk-UA">
                <a:latin typeface="Akrobat ExtraBold" pitchFamily="50" charset="-52"/>
                <a:cs typeface="Arial" panose="020B0604020202020204" pitchFamily="34" charset="0"/>
              </a:rPr>
              <a:t>повітродувних  агрегатів цеху </a:t>
            </a:r>
            <a:r>
              <a:rPr lang="uk-UA" smtClean="0">
                <a:latin typeface="Akrobat ExtraBold" pitchFamily="50" charset="-52"/>
                <a:cs typeface="Arial" panose="020B0604020202020204" pitchFamily="34" charset="0"/>
              </a:rPr>
              <a:t> </a:t>
            </a:r>
            <a:r>
              <a:rPr lang="uk-UA">
                <a:latin typeface="Akrobat ExtraBold" pitchFamily="50" charset="-52"/>
                <a:cs typeface="Arial" panose="020B0604020202020204" pitchFamily="34" charset="0"/>
              </a:rPr>
              <a:t>реагентного господарства УЕДеснян.ВС (</a:t>
            </a:r>
            <a:r>
              <a:rPr lang="en-US" sz="2400">
                <a:solidFill>
                  <a:srgbClr val="0070C0"/>
                </a:solidFill>
                <a:latin typeface="Akrobat ExtraBold" pitchFamily="50" charset="-52"/>
                <a:cs typeface="Arial" panose="020B0604020202020204" pitchFamily="34" charset="0"/>
              </a:rPr>
              <a:t>4</a:t>
            </a:r>
            <a:r>
              <a:rPr lang="uk-UA" sz="2400">
                <a:solidFill>
                  <a:srgbClr val="0070C0"/>
                </a:solidFill>
                <a:latin typeface="Akrobat ExtraBold" pitchFamily="50" charset="-52"/>
                <a:cs typeface="Arial" panose="020B0604020202020204" pitchFamily="34" charset="0"/>
              </a:rPr>
              <a:t> од</a:t>
            </a:r>
            <a:r>
              <a:rPr lang="uk-UA">
                <a:latin typeface="Akrobat ExtraBold" pitchFamily="50" charset="-52"/>
                <a:cs typeface="Arial" panose="020B0604020202020204" pitchFamily="34" charset="0"/>
              </a:rPr>
              <a:t>.)</a:t>
            </a:r>
            <a:endParaRPr lang="uk-UA" dirty="0">
              <a:latin typeface="Akrobat ExtraBold" pitchFamily="50" charset="-52"/>
              <a:cs typeface="Arial" panose="020B0604020202020204" pitchFamily="34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2438400" y="4343400"/>
            <a:ext cx="6096000" cy="12311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smtClean="0">
                <a:solidFill>
                  <a:srgbClr val="0070C0"/>
                </a:solidFill>
                <a:latin typeface="Akrobat ExtraBold" pitchFamily="50" charset="-52"/>
                <a:cs typeface="Arial" panose="020B0604020202020204" pitchFamily="34" charset="0"/>
              </a:rPr>
              <a:t>0</a:t>
            </a:r>
            <a:r>
              <a:rPr lang="uk-UA" sz="3200" b="1" smtClean="0">
                <a:solidFill>
                  <a:srgbClr val="0070C0"/>
                </a:solidFill>
                <a:latin typeface="Akrobat ExtraBold" pitchFamily="50" charset="-52"/>
                <a:cs typeface="Arial" panose="020B0604020202020204" pitchFamily="34" charset="0"/>
              </a:rPr>
              <a:t>,11</a:t>
            </a:r>
            <a:r>
              <a:rPr lang="en-US" sz="3200" b="1" smtClean="0">
                <a:solidFill>
                  <a:srgbClr val="0070C0"/>
                </a:solidFill>
                <a:latin typeface="Akrobat ExtraBold" pitchFamily="50" charset="-52"/>
                <a:cs typeface="Arial" panose="020B0604020202020204" pitchFamily="34" charset="0"/>
              </a:rPr>
              <a:t> </a:t>
            </a:r>
            <a:r>
              <a:rPr lang="uk-UA" sz="3200" b="1" smtClean="0">
                <a:solidFill>
                  <a:srgbClr val="0070C0"/>
                </a:solidFill>
                <a:latin typeface="Akrobat ExtraBold" pitchFamily="50" charset="-52"/>
                <a:cs typeface="Arial" panose="020B0604020202020204" pitchFamily="34" charset="0"/>
              </a:rPr>
              <a:t>млн </a:t>
            </a:r>
            <a:r>
              <a:rPr lang="uk-UA" sz="3200" b="1">
                <a:solidFill>
                  <a:srgbClr val="0070C0"/>
                </a:solidFill>
                <a:latin typeface="Akrobat ExtraBold" pitchFamily="50" charset="-52"/>
                <a:cs typeface="Arial" panose="020B0604020202020204" pitchFamily="34" charset="0"/>
              </a:rPr>
              <a:t>грн </a:t>
            </a:r>
            <a:r>
              <a:rPr lang="uk-UA" b="1">
                <a:latin typeface="Akrobat ExtraBold" pitchFamily="50" charset="-52"/>
                <a:cs typeface="Arial" panose="020B0604020202020204" pitchFamily="34" charset="0"/>
              </a:rPr>
              <a:t>-</a:t>
            </a:r>
            <a:r>
              <a:rPr lang="uk-UA" b="1">
                <a:solidFill>
                  <a:srgbClr val="C00000"/>
                </a:solidFill>
                <a:latin typeface="Akrobat ExtraBold" pitchFamily="50" charset="-52"/>
                <a:cs typeface="Arial" panose="020B0604020202020204" pitchFamily="34" charset="0"/>
              </a:rPr>
              <a:t> </a:t>
            </a:r>
            <a:r>
              <a:rPr lang="ru-RU" smtClean="0">
                <a:latin typeface="Akrobat ExtraBold" pitchFamily="50" charset="-52"/>
                <a:cs typeface="Arial" panose="020B0604020202020204" pitchFamily="34" charset="0"/>
              </a:rPr>
              <a:t>трансформатор </a:t>
            </a:r>
            <a:r>
              <a:rPr lang="ru-RU">
                <a:latin typeface="Akrobat ExtraBold" pitchFamily="50" charset="-52"/>
                <a:cs typeface="Arial" panose="020B0604020202020204" pitchFamily="34" charset="0"/>
              </a:rPr>
              <a:t>напруги </a:t>
            </a:r>
            <a:r>
              <a:rPr lang="ru-RU" smtClean="0">
                <a:latin typeface="Akrobat ExtraBold" pitchFamily="50" charset="-52"/>
                <a:cs typeface="Arial" panose="020B0604020202020204" pitchFamily="34" charset="0"/>
              </a:rPr>
              <a:t>(</a:t>
            </a:r>
            <a:r>
              <a:rPr lang="ru-RU">
                <a:latin typeface="Akrobat ExtraBold" pitchFamily="50" charset="-52"/>
                <a:cs typeface="Arial" panose="020B0604020202020204" pitchFamily="34" charset="0"/>
              </a:rPr>
              <a:t>з повіркою) </a:t>
            </a:r>
            <a:endParaRPr lang="ru-RU" smtClean="0">
              <a:latin typeface="Akrobat ExtraBold" pitchFamily="50" charset="-52"/>
              <a:cs typeface="Arial" panose="020B0604020202020204" pitchFamily="34" charset="0"/>
            </a:endParaRPr>
          </a:p>
          <a:p>
            <a:r>
              <a:rPr lang="ru-RU" smtClean="0">
                <a:latin typeface="Akrobat ExtraBold" pitchFamily="50" charset="-52"/>
                <a:cs typeface="Arial" panose="020B0604020202020204" pitchFamily="34" charset="0"/>
              </a:rPr>
              <a:t>НТМИ </a:t>
            </a:r>
            <a:r>
              <a:rPr lang="ru-RU">
                <a:latin typeface="Akrobat ExtraBold" pitchFamily="50" charset="-52"/>
                <a:cs typeface="Arial" panose="020B0604020202020204" pitchFamily="34" charset="0"/>
              </a:rPr>
              <a:t>10000/100 </a:t>
            </a:r>
            <a:r>
              <a:rPr lang="en-US">
                <a:latin typeface="Akrobat ExtraBold" pitchFamily="50" charset="-52"/>
                <a:cs typeface="Arial" panose="020B0604020202020204" pitchFamily="34" charset="0"/>
              </a:rPr>
              <a:t>(</a:t>
            </a:r>
            <a:r>
              <a:rPr lang="en-US" sz="2400" smtClean="0">
                <a:solidFill>
                  <a:srgbClr val="0070C0"/>
                </a:solidFill>
                <a:latin typeface="Akrobat ExtraBold" pitchFamily="50" charset="-52"/>
                <a:cs typeface="Arial" panose="020B0604020202020204" pitchFamily="34" charset="0"/>
              </a:rPr>
              <a:t>1</a:t>
            </a:r>
            <a:r>
              <a:rPr lang="uk-UA" sz="2400" smtClean="0">
                <a:solidFill>
                  <a:srgbClr val="0070C0"/>
                </a:solidFill>
                <a:latin typeface="Akrobat ExtraBold" pitchFamily="50" charset="-52"/>
                <a:cs typeface="Arial" panose="020B0604020202020204" pitchFamily="34" charset="0"/>
              </a:rPr>
              <a:t> </a:t>
            </a:r>
            <a:r>
              <a:rPr lang="ru-RU" sz="2400" smtClean="0">
                <a:solidFill>
                  <a:srgbClr val="0070C0"/>
                </a:solidFill>
                <a:latin typeface="Akrobat ExtraBold" pitchFamily="50" charset="-52"/>
                <a:cs typeface="Arial" panose="020B0604020202020204" pitchFamily="34" charset="0"/>
              </a:rPr>
              <a:t>од</a:t>
            </a:r>
            <a:r>
              <a:rPr lang="ru-RU">
                <a:latin typeface="Akrobat ExtraBold" pitchFamily="50" charset="-52"/>
                <a:cs typeface="Arial" panose="020B0604020202020204" pitchFamily="34" charset="0"/>
              </a:rPr>
              <a:t>.)</a:t>
            </a:r>
          </a:p>
          <a:p>
            <a:pPr marL="0" indent="0">
              <a:buNone/>
            </a:pPr>
            <a:endParaRPr lang="uk-UA" b="1" dirty="0">
              <a:solidFill>
                <a:srgbClr val="C00000"/>
              </a:solidFill>
              <a:latin typeface="Akrobat ExtraBold" pitchFamily="50" charset="-52"/>
              <a:cs typeface="Arial" panose="020B0604020202020204" pitchFamily="34" charset="0"/>
            </a:endParaRPr>
          </a:p>
        </p:txBody>
      </p:sp>
      <p:pic>
        <p:nvPicPr>
          <p:cNvPr id="12" name="Рисунок 10" descr="http://provent.com.ua/wa-data/public/shop/products/56/91/9156/images/6156/6156.970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115" y="2802766"/>
            <a:ext cx="1435576" cy="13120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Рисунок 12"/>
          <p:cNvPicPr>
            <a:picLocks noChangeAspect="1"/>
          </p:cNvPicPr>
          <p:nvPr/>
        </p:nvPicPr>
        <p:blipFill rotWithShape="1">
          <a:blip r:embed="rId7"/>
          <a:srcRect l="14837" r="14550"/>
          <a:stretch/>
        </p:blipFill>
        <p:spPr>
          <a:xfrm>
            <a:off x="419191" y="4114800"/>
            <a:ext cx="1758015" cy="1323907"/>
          </a:xfrm>
          <a:prstGeom prst="rect">
            <a:avLst/>
          </a:prstGeom>
        </p:spPr>
      </p:pic>
      <p:sp>
        <p:nvSpPr>
          <p:cNvPr id="14" name="Прямоугольник 13"/>
          <p:cNvSpPr/>
          <p:nvPr/>
        </p:nvSpPr>
        <p:spPr>
          <a:xfrm>
            <a:off x="2438400" y="5463532"/>
            <a:ext cx="6096000" cy="12311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smtClean="0">
                <a:solidFill>
                  <a:srgbClr val="0070C0"/>
                </a:solidFill>
                <a:latin typeface="Akrobat ExtraBold" pitchFamily="50" charset="-52"/>
                <a:cs typeface="Arial" panose="020B0604020202020204" pitchFamily="34" charset="0"/>
              </a:rPr>
              <a:t>0</a:t>
            </a:r>
            <a:r>
              <a:rPr lang="uk-UA" sz="3200" b="1" smtClean="0">
                <a:solidFill>
                  <a:srgbClr val="0070C0"/>
                </a:solidFill>
                <a:latin typeface="Akrobat ExtraBold" pitchFamily="50" charset="-52"/>
                <a:cs typeface="Arial" panose="020B0604020202020204" pitchFamily="34" charset="0"/>
              </a:rPr>
              <a:t>,18</a:t>
            </a:r>
            <a:r>
              <a:rPr lang="en-US" sz="3200" b="1" smtClean="0">
                <a:solidFill>
                  <a:srgbClr val="0070C0"/>
                </a:solidFill>
                <a:latin typeface="Akrobat ExtraBold" pitchFamily="50" charset="-52"/>
                <a:cs typeface="Arial" panose="020B0604020202020204" pitchFamily="34" charset="0"/>
              </a:rPr>
              <a:t> </a:t>
            </a:r>
            <a:r>
              <a:rPr lang="uk-UA" sz="3200" b="1" smtClean="0">
                <a:solidFill>
                  <a:srgbClr val="0070C0"/>
                </a:solidFill>
                <a:latin typeface="Akrobat ExtraBold" pitchFamily="50" charset="-52"/>
                <a:cs typeface="Arial" panose="020B0604020202020204" pitchFamily="34" charset="0"/>
              </a:rPr>
              <a:t>млн грн </a:t>
            </a:r>
            <a:r>
              <a:rPr lang="uk-UA" b="1" smtClean="0">
                <a:latin typeface="Akrobat ExtraBold" pitchFamily="50" charset="-52"/>
                <a:cs typeface="Arial" panose="020B0604020202020204" pitchFamily="34" charset="0"/>
              </a:rPr>
              <a:t>-</a:t>
            </a:r>
            <a:r>
              <a:rPr lang="uk-UA" b="1" smtClean="0">
                <a:solidFill>
                  <a:srgbClr val="C00000"/>
                </a:solidFill>
                <a:latin typeface="Akrobat ExtraBold" pitchFamily="50" charset="-52"/>
                <a:cs typeface="Arial" panose="020B0604020202020204" pitchFamily="34" charset="0"/>
              </a:rPr>
              <a:t> </a:t>
            </a:r>
            <a:r>
              <a:rPr lang="ru-RU" smtClean="0">
                <a:latin typeface="Akrobat ExtraBold" pitchFamily="50" charset="-52"/>
                <a:cs typeface="Arial" panose="020B0604020202020204" pitchFamily="34" charset="0"/>
              </a:rPr>
              <a:t>трансформатор </a:t>
            </a:r>
            <a:r>
              <a:rPr lang="ru-RU">
                <a:latin typeface="Akrobat ExtraBold" pitchFamily="50" charset="-52"/>
                <a:cs typeface="Arial" panose="020B0604020202020204" pitchFamily="34" charset="0"/>
              </a:rPr>
              <a:t>напруги (з повіркою)  НТМИ 6000/100 </a:t>
            </a:r>
            <a:r>
              <a:rPr lang="ru-RU" smtClean="0">
                <a:latin typeface="Akrobat ExtraBold" pitchFamily="50" charset="-52"/>
                <a:cs typeface="Arial" panose="020B0604020202020204" pitchFamily="34" charset="0"/>
              </a:rPr>
              <a:t>(</a:t>
            </a:r>
            <a:r>
              <a:rPr lang="ru-RU" sz="2400">
                <a:solidFill>
                  <a:srgbClr val="0070C0"/>
                </a:solidFill>
                <a:latin typeface="Akrobat ExtraBold" pitchFamily="50" charset="-52"/>
                <a:cs typeface="Arial" panose="020B0604020202020204" pitchFamily="34" charset="0"/>
              </a:rPr>
              <a:t>2 од</a:t>
            </a:r>
            <a:r>
              <a:rPr lang="ru-RU">
                <a:latin typeface="Akrobat ExtraBold" pitchFamily="50" charset="-52"/>
                <a:cs typeface="Arial" panose="020B0604020202020204" pitchFamily="34" charset="0"/>
              </a:rPr>
              <a:t>.)</a:t>
            </a:r>
          </a:p>
          <a:p>
            <a:pPr marL="0" indent="0">
              <a:buNone/>
            </a:pPr>
            <a:endParaRPr lang="uk-UA" b="1" dirty="0">
              <a:solidFill>
                <a:srgbClr val="C00000"/>
              </a:solidFill>
              <a:latin typeface="Akrobat ExtraBold" pitchFamily="50" charset="-52"/>
              <a:cs typeface="Arial" panose="020B0604020202020204" pitchFamily="34" charset="0"/>
            </a:endParaRPr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 rotWithShape="1">
          <a:blip r:embed="rId7"/>
          <a:srcRect l="14837" r="14550"/>
          <a:stretch/>
        </p:blipFill>
        <p:spPr>
          <a:xfrm>
            <a:off x="398409" y="5278398"/>
            <a:ext cx="1758015" cy="13239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81607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500"/>
                            </p:stCondLst>
                            <p:childTnLst>
                              <p:par>
                                <p:cTn id="3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000"/>
                            </p:stCondLst>
                            <p:childTnLst>
                              <p:par>
                                <p:cTn id="37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3500"/>
                            </p:stCondLst>
                            <p:childTnLst>
                              <p:par>
                                <p:cTn id="4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4000"/>
                            </p:stCondLst>
                            <p:childTnLst>
                              <p:par>
                                <p:cTn id="48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4500"/>
                            </p:stCondLst>
                            <p:childTnLst>
                              <p:par>
                                <p:cTn id="5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5000"/>
                            </p:stCondLst>
                            <p:childTnLst>
                              <p:par>
                                <p:cTn id="59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" grpId="0" animBg="1"/>
      <p:bldP spid="61" grpId="0" animBg="1"/>
      <p:bldP spid="62" grpId="0" animBg="1"/>
      <p:bldP spid="2" grpId="0"/>
      <p:bldP spid="10" grpId="0"/>
      <p:bldP spid="11" grpId="0"/>
      <p:bldP spid="1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Капля 54"/>
          <p:cNvSpPr/>
          <p:nvPr/>
        </p:nvSpPr>
        <p:spPr>
          <a:xfrm rot="18900000">
            <a:off x="2311675" y="-1282705"/>
            <a:ext cx="4838151" cy="4838151"/>
          </a:xfrm>
          <a:prstGeom prst="teardrop">
            <a:avLst>
              <a:gd name="adj" fmla="val 124423"/>
            </a:avLst>
          </a:prstGeom>
          <a:solidFill>
            <a:srgbClr val="F9F9F9"/>
          </a:solidFill>
          <a:ln>
            <a:noFill/>
          </a:ln>
          <a:effectLst>
            <a:outerShdw blurRad="609600" dist="508000" dir="5400000" sx="1000" sy="1000" algn="ctr" rotWithShape="0">
              <a:schemeClr val="tx1">
                <a:lumMod val="95000"/>
                <a:lumOff val="5000"/>
                <a:alpha val="78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dirty="0">
              <a:latin typeface="Akrobat ExtraBold" pitchFamily="50" charset="-52"/>
            </a:endParaRPr>
          </a:p>
        </p:txBody>
      </p:sp>
      <p:sp>
        <p:nvSpPr>
          <p:cNvPr id="61" name="Капля 60"/>
          <p:cNvSpPr/>
          <p:nvPr/>
        </p:nvSpPr>
        <p:spPr>
          <a:xfrm rot="18900000">
            <a:off x="5732764" y="3579431"/>
            <a:ext cx="4838151" cy="4838151"/>
          </a:xfrm>
          <a:prstGeom prst="teardrop">
            <a:avLst>
              <a:gd name="adj" fmla="val 124423"/>
            </a:avLst>
          </a:prstGeom>
          <a:solidFill>
            <a:srgbClr val="F9F9F9"/>
          </a:solidFill>
          <a:ln>
            <a:noFill/>
          </a:ln>
          <a:effectLst>
            <a:outerShdw blurRad="609600" dist="508000" dir="5400000" sx="1000" sy="1000" algn="ctr" rotWithShape="0">
              <a:schemeClr val="tx1">
                <a:lumMod val="95000"/>
                <a:lumOff val="5000"/>
                <a:alpha val="78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dirty="0">
              <a:latin typeface="Akrobat ExtraBold" pitchFamily="50" charset="-52"/>
            </a:endParaRPr>
          </a:p>
        </p:txBody>
      </p:sp>
      <p:sp>
        <p:nvSpPr>
          <p:cNvPr id="62" name="Капля 61"/>
          <p:cNvSpPr/>
          <p:nvPr/>
        </p:nvSpPr>
        <p:spPr>
          <a:xfrm rot="18900000">
            <a:off x="-1162269" y="3579431"/>
            <a:ext cx="4838151" cy="4838151"/>
          </a:xfrm>
          <a:prstGeom prst="teardrop">
            <a:avLst>
              <a:gd name="adj" fmla="val 124423"/>
            </a:avLst>
          </a:prstGeom>
          <a:solidFill>
            <a:srgbClr val="F9F9F9"/>
          </a:solidFill>
          <a:ln>
            <a:noFill/>
          </a:ln>
          <a:effectLst>
            <a:outerShdw blurRad="609600" dist="508000" dir="5400000" sx="1000" sy="1000" algn="ctr" rotWithShape="0">
              <a:schemeClr val="tx1">
                <a:lumMod val="95000"/>
                <a:lumOff val="5000"/>
                <a:alpha val="78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dirty="0">
              <a:latin typeface="Akrobat ExtraBold" pitchFamily="50" charset="-52"/>
            </a:endParaRPr>
          </a:p>
        </p:txBody>
      </p:sp>
      <p:sp>
        <p:nvSpPr>
          <p:cNvPr id="79" name="Прямоугольник 78"/>
          <p:cNvSpPr/>
          <p:nvPr/>
        </p:nvSpPr>
        <p:spPr>
          <a:xfrm>
            <a:off x="-1" y="0"/>
            <a:ext cx="9144001" cy="908720"/>
          </a:xfrm>
          <a:prstGeom prst="rect">
            <a:avLst/>
          </a:prstGeom>
          <a:gradFill flip="none" rotWithShape="1">
            <a:gsLst>
              <a:gs pos="100000">
                <a:srgbClr val="3897C2"/>
              </a:gs>
              <a:gs pos="38000">
                <a:srgbClr val="003087"/>
              </a:gs>
            </a:gsLst>
            <a:path path="circle">
              <a:fillToRect t="100000" r="100000"/>
            </a:path>
            <a:tileRect l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dirty="0">
              <a:latin typeface="Akrobat ExtraBold" pitchFamily="50" charset="-52"/>
            </a:endParaRPr>
          </a:p>
        </p:txBody>
      </p:sp>
      <p:pic>
        <p:nvPicPr>
          <p:cNvPr id="80" name="Рисунок 79"/>
          <p:cNvPicPr>
            <a:picLocks noChangeAspect="1"/>
          </p:cNvPicPr>
          <p:nvPr/>
        </p:nvPicPr>
        <p:blipFill>
          <a:blip r:embed="rId3" cstate="print">
            <a:duotone>
              <a:prstClr val="black"/>
              <a:srgbClr val="DDDDDD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1500"/>
                    </a14:imgEffect>
                    <a14:imgEffect>
                      <a14:saturation sat="0"/>
                    </a14:imgEffect>
                    <a14:imgEffect>
                      <a14:brightnessContrast bright="100000" contras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890" y="266702"/>
            <a:ext cx="369380" cy="364250"/>
          </a:xfrm>
          <a:prstGeom prst="rect">
            <a:avLst/>
          </a:prstGeom>
          <a:noFill/>
        </p:spPr>
      </p:pic>
      <p:sp>
        <p:nvSpPr>
          <p:cNvPr id="81" name="TextBox 80"/>
          <p:cNvSpPr txBox="1"/>
          <p:nvPr/>
        </p:nvSpPr>
        <p:spPr>
          <a:xfrm>
            <a:off x="718394" y="243643"/>
            <a:ext cx="6181444" cy="41036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lang="uk-UA" sz="1600" dirty="0" err="1" smtClean="0">
                <a:solidFill>
                  <a:schemeClr val="bg1"/>
                </a:solidFill>
                <a:latin typeface="Akrobat ExtraBold" pitchFamily="50" charset="-52"/>
                <a:cs typeface="Gotham Pro Black" panose="02000903040000020004" pitchFamily="50" charset="0"/>
              </a:rPr>
              <a:t>ПрАТ</a:t>
            </a:r>
            <a:r>
              <a:rPr lang="uk-UA" sz="1600" dirty="0" smtClean="0">
                <a:solidFill>
                  <a:schemeClr val="bg1"/>
                </a:solidFill>
                <a:latin typeface="Akrobat ExtraBold" pitchFamily="50" charset="-52"/>
                <a:cs typeface="Gotham Pro Black" panose="02000903040000020004" pitchFamily="50" charset="0"/>
              </a:rPr>
              <a:t> “АК </a:t>
            </a:r>
            <a:r>
              <a:rPr lang="uk-UA" sz="1600" dirty="0" err="1" smtClean="0">
                <a:solidFill>
                  <a:schemeClr val="bg1"/>
                </a:solidFill>
                <a:latin typeface="Akrobat ExtraBold" pitchFamily="50" charset="-52"/>
                <a:cs typeface="Gotham Pro Black" panose="02000903040000020004" pitchFamily="50" charset="0"/>
              </a:rPr>
              <a:t>“Київводоканал”</a:t>
            </a:r>
            <a:endParaRPr lang="uk-UA" sz="1600" dirty="0" smtClean="0">
              <a:solidFill>
                <a:schemeClr val="bg1"/>
              </a:solidFill>
              <a:latin typeface="Akrobat ExtraBold" pitchFamily="50" charset="-52"/>
              <a:cs typeface="Gotham Pro Black" panose="02000903040000020004" pitchFamily="50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609600" y="1625025"/>
            <a:ext cx="6096000" cy="12311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3200" b="1" smtClean="0">
                <a:solidFill>
                  <a:srgbClr val="0070C0"/>
                </a:solidFill>
                <a:latin typeface="Akrobat ExtraBold" pitchFamily="50" charset="-52"/>
                <a:cs typeface="Arial" panose="020B0604020202020204" pitchFamily="34" charset="0"/>
              </a:rPr>
              <a:t>7,5</a:t>
            </a:r>
            <a:r>
              <a:rPr lang="en-US" sz="3200" b="1" smtClean="0">
                <a:solidFill>
                  <a:srgbClr val="0070C0"/>
                </a:solidFill>
                <a:latin typeface="Akrobat ExtraBold" pitchFamily="50" charset="-52"/>
                <a:cs typeface="Arial" panose="020B0604020202020204" pitchFamily="34" charset="0"/>
              </a:rPr>
              <a:t>5 </a:t>
            </a:r>
            <a:r>
              <a:rPr lang="uk-UA" sz="3200" b="1" smtClean="0">
                <a:solidFill>
                  <a:srgbClr val="0070C0"/>
                </a:solidFill>
                <a:latin typeface="Akrobat ExtraBold" pitchFamily="50" charset="-52"/>
                <a:cs typeface="Arial" panose="020B0604020202020204" pitchFamily="34" charset="0"/>
              </a:rPr>
              <a:t>млн грн </a:t>
            </a:r>
            <a:r>
              <a:rPr lang="uk-UA" b="1" smtClean="0">
                <a:latin typeface="Akrobat ExtraBold" pitchFamily="50" charset="-52"/>
                <a:cs typeface="Arial" panose="020B0604020202020204" pitchFamily="34" charset="0"/>
              </a:rPr>
              <a:t>-</a:t>
            </a:r>
            <a:r>
              <a:rPr lang="uk-UA" b="1" smtClean="0">
                <a:solidFill>
                  <a:srgbClr val="C00000"/>
                </a:solidFill>
                <a:latin typeface="Akrobat ExtraBold" pitchFamily="50" charset="-52"/>
                <a:cs typeface="Arial" panose="020B0604020202020204" pitchFamily="34" charset="0"/>
              </a:rPr>
              <a:t> </a:t>
            </a:r>
            <a:r>
              <a:rPr lang="ru-RU" smtClean="0">
                <a:latin typeface="Akrobat ExtraBold" pitchFamily="50" charset="-52"/>
                <a:cs typeface="Arial" panose="020B0604020202020204" pitchFamily="34" charset="0"/>
              </a:rPr>
              <a:t>затвори </a:t>
            </a:r>
            <a:r>
              <a:rPr lang="ru-RU">
                <a:latin typeface="Akrobat ExtraBold" pitchFamily="50" charset="-52"/>
                <a:cs typeface="Arial" panose="020B0604020202020204" pitchFamily="34" charset="0"/>
              </a:rPr>
              <a:t>поворотних двохсторонньої дії класу </a:t>
            </a:r>
            <a:r>
              <a:rPr lang="ru-RU" smtClean="0">
                <a:latin typeface="Akrobat ExtraBold" pitchFamily="50" charset="-52"/>
                <a:cs typeface="Arial" panose="020B0604020202020204" pitchFamily="34" charset="0"/>
              </a:rPr>
              <a:t>«А» </a:t>
            </a:r>
            <a:r>
              <a:rPr lang="ru-RU">
                <a:latin typeface="Akrobat ExtraBold" pitchFamily="50" charset="-52"/>
                <a:cs typeface="Arial" panose="020B0604020202020204" pitchFamily="34" charset="0"/>
              </a:rPr>
              <a:t>з  фасонними частинами (</a:t>
            </a:r>
            <a:r>
              <a:rPr lang="ru-RU" sz="2400" smtClean="0">
                <a:solidFill>
                  <a:srgbClr val="0070C0"/>
                </a:solidFill>
                <a:latin typeface="Akrobat ExtraBold" pitchFamily="50" charset="-52"/>
                <a:cs typeface="Arial" panose="020B0604020202020204" pitchFamily="34" charset="0"/>
              </a:rPr>
              <a:t>12 од</a:t>
            </a:r>
            <a:r>
              <a:rPr lang="ru-RU">
                <a:solidFill>
                  <a:srgbClr val="0070C0"/>
                </a:solidFill>
                <a:latin typeface="Akrobat ExtraBold" pitchFamily="50" charset="-52"/>
                <a:cs typeface="Arial" panose="020B0604020202020204" pitchFamily="34" charset="0"/>
              </a:rPr>
              <a:t>.</a:t>
            </a:r>
            <a:r>
              <a:rPr lang="ru-RU">
                <a:latin typeface="Akrobat ExtraBold" pitchFamily="50" charset="-52"/>
                <a:cs typeface="Arial" panose="020B0604020202020204" pitchFamily="34" charset="0"/>
              </a:rPr>
              <a:t>)</a:t>
            </a:r>
          </a:p>
          <a:p>
            <a:pPr marL="0" indent="0">
              <a:buNone/>
            </a:pPr>
            <a:endParaRPr lang="uk-UA" b="1" dirty="0">
              <a:solidFill>
                <a:srgbClr val="C00000"/>
              </a:solidFill>
              <a:latin typeface="Akrobat ExtraBold" pitchFamily="50" charset="-52"/>
              <a:cs typeface="Arial" panose="020B0604020202020204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609600" y="2895600"/>
            <a:ext cx="60960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smtClean="0">
                <a:solidFill>
                  <a:srgbClr val="0070C0"/>
                </a:solidFill>
                <a:latin typeface="Akrobat ExtraBold" pitchFamily="50" charset="-52"/>
                <a:cs typeface="Arial" panose="020B0604020202020204" pitchFamily="34" charset="0"/>
              </a:rPr>
              <a:t>0</a:t>
            </a:r>
            <a:r>
              <a:rPr lang="uk-UA" sz="3200" smtClean="0">
                <a:solidFill>
                  <a:srgbClr val="0070C0"/>
                </a:solidFill>
                <a:latin typeface="Akrobat ExtraBold" pitchFamily="50" charset="-52"/>
                <a:cs typeface="Arial" panose="020B0604020202020204" pitchFamily="34" charset="0"/>
              </a:rPr>
              <a:t>,20</a:t>
            </a:r>
            <a:r>
              <a:rPr lang="en-US" sz="3200" smtClean="0">
                <a:solidFill>
                  <a:srgbClr val="0070C0"/>
                </a:solidFill>
                <a:latin typeface="Akrobat ExtraBold" pitchFamily="50" charset="-52"/>
                <a:cs typeface="Arial" panose="020B0604020202020204" pitchFamily="34" charset="0"/>
              </a:rPr>
              <a:t> </a:t>
            </a:r>
            <a:r>
              <a:rPr lang="uk-UA" sz="3200" smtClean="0">
                <a:solidFill>
                  <a:srgbClr val="0070C0"/>
                </a:solidFill>
                <a:latin typeface="Akrobat ExtraBold" pitchFamily="50" charset="-52"/>
                <a:cs typeface="Arial" panose="020B0604020202020204" pitchFamily="34" charset="0"/>
              </a:rPr>
              <a:t>млн грн </a:t>
            </a:r>
            <a:r>
              <a:rPr lang="uk-UA" smtClean="0">
                <a:latin typeface="Akrobat ExtraBold" pitchFamily="50" charset="-52"/>
                <a:cs typeface="Arial" panose="020B0604020202020204" pitchFamily="34" charset="0"/>
              </a:rPr>
              <a:t>-</a:t>
            </a:r>
            <a:r>
              <a:rPr lang="uk-UA" smtClean="0">
                <a:solidFill>
                  <a:srgbClr val="C00000"/>
                </a:solidFill>
                <a:latin typeface="Akrobat ExtraBold" pitchFamily="50" charset="-52"/>
                <a:cs typeface="Arial" panose="020B0604020202020204" pitchFamily="34" charset="0"/>
              </a:rPr>
              <a:t> </a:t>
            </a:r>
            <a:r>
              <a:rPr lang="ru-RU" smtClean="0">
                <a:latin typeface="Akrobat ExtraBold" pitchFamily="50" charset="-52"/>
                <a:cs typeface="Arial" panose="020B0604020202020204" pitchFamily="34" charset="0"/>
              </a:rPr>
              <a:t>комплекc </a:t>
            </a:r>
            <a:r>
              <a:rPr lang="ru-RU">
                <a:latin typeface="Akrobat ExtraBold" pitchFamily="50" charset="-52"/>
                <a:cs typeface="Arial" panose="020B0604020202020204" pitchFamily="34" charset="0"/>
              </a:rPr>
              <a:t>приладів вимірювання води </a:t>
            </a:r>
            <a:endParaRPr lang="ru-RU" smtClean="0">
              <a:latin typeface="Akrobat ExtraBold" pitchFamily="50" charset="-52"/>
              <a:cs typeface="Arial" panose="020B0604020202020204" pitchFamily="34" charset="0"/>
            </a:endParaRPr>
          </a:p>
          <a:p>
            <a:r>
              <a:rPr lang="ru-RU" smtClean="0">
                <a:latin typeface="Akrobat ExtraBold" pitchFamily="50" charset="-52"/>
                <a:cs typeface="Arial" panose="020B0604020202020204" pitchFamily="34" charset="0"/>
              </a:rPr>
              <a:t>в РЧВ (</a:t>
            </a:r>
            <a:r>
              <a:rPr lang="ru-RU" sz="2400" smtClean="0">
                <a:solidFill>
                  <a:srgbClr val="0070C0"/>
                </a:solidFill>
                <a:latin typeface="Akrobat ExtraBold" pitchFamily="50" charset="-52"/>
                <a:cs typeface="Arial" panose="020B0604020202020204" pitchFamily="34" charset="0"/>
              </a:rPr>
              <a:t>20 </a:t>
            </a:r>
            <a:r>
              <a:rPr lang="ru-RU" sz="2400">
                <a:solidFill>
                  <a:srgbClr val="0070C0"/>
                </a:solidFill>
                <a:latin typeface="Akrobat ExtraBold" pitchFamily="50" charset="-52"/>
                <a:cs typeface="Arial" panose="020B0604020202020204" pitchFamily="34" charset="0"/>
              </a:rPr>
              <a:t>компл</a:t>
            </a:r>
            <a:r>
              <a:rPr lang="ru-RU">
                <a:solidFill>
                  <a:srgbClr val="0070C0"/>
                </a:solidFill>
                <a:latin typeface="Akrobat ExtraBold" pitchFamily="50" charset="-52"/>
                <a:cs typeface="Arial" panose="020B0604020202020204" pitchFamily="34" charset="0"/>
              </a:rPr>
              <a:t>.)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609600" y="4139625"/>
            <a:ext cx="6096000" cy="12311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smtClean="0">
                <a:solidFill>
                  <a:srgbClr val="0070C0"/>
                </a:solidFill>
                <a:latin typeface="Akrobat ExtraBold" pitchFamily="50" charset="-52"/>
                <a:cs typeface="Arial" panose="020B0604020202020204" pitchFamily="34" charset="0"/>
              </a:rPr>
              <a:t>0</a:t>
            </a:r>
            <a:r>
              <a:rPr lang="uk-UA" sz="3200" b="1" smtClean="0">
                <a:solidFill>
                  <a:srgbClr val="0070C0"/>
                </a:solidFill>
                <a:latin typeface="Akrobat ExtraBold" pitchFamily="50" charset="-52"/>
                <a:cs typeface="Arial" panose="020B0604020202020204" pitchFamily="34" charset="0"/>
              </a:rPr>
              <a:t>,12</a:t>
            </a:r>
            <a:r>
              <a:rPr lang="en-US" sz="3200" b="1" smtClean="0">
                <a:solidFill>
                  <a:srgbClr val="0070C0"/>
                </a:solidFill>
                <a:latin typeface="Akrobat ExtraBold" pitchFamily="50" charset="-52"/>
                <a:cs typeface="Arial" panose="020B0604020202020204" pitchFamily="34" charset="0"/>
              </a:rPr>
              <a:t> </a:t>
            </a:r>
            <a:r>
              <a:rPr lang="uk-UA" sz="3200" b="1" smtClean="0">
                <a:solidFill>
                  <a:srgbClr val="0070C0"/>
                </a:solidFill>
                <a:latin typeface="Akrobat ExtraBold" pitchFamily="50" charset="-52"/>
                <a:cs typeface="Arial" panose="020B0604020202020204" pitchFamily="34" charset="0"/>
              </a:rPr>
              <a:t>млн грн </a:t>
            </a:r>
            <a:r>
              <a:rPr lang="uk-UA" b="1" smtClean="0">
                <a:latin typeface="Akrobat ExtraBold" pitchFamily="50" charset="-52"/>
                <a:cs typeface="Arial" panose="020B0604020202020204" pitchFamily="34" charset="0"/>
              </a:rPr>
              <a:t>-</a:t>
            </a:r>
            <a:r>
              <a:rPr lang="uk-UA" b="1" smtClean="0">
                <a:solidFill>
                  <a:srgbClr val="C00000"/>
                </a:solidFill>
                <a:latin typeface="Akrobat ExtraBold" pitchFamily="50" charset="-52"/>
                <a:cs typeface="Arial" panose="020B0604020202020204" pitchFamily="34" charset="0"/>
              </a:rPr>
              <a:t> </a:t>
            </a:r>
            <a:r>
              <a:rPr lang="ru-RU" smtClean="0">
                <a:latin typeface="Akrobat ExtraBold" pitchFamily="50" charset="-52"/>
                <a:cs typeface="Arial" panose="020B0604020202020204" pitchFamily="34" charset="0"/>
              </a:rPr>
              <a:t>гідравлічний </a:t>
            </a:r>
            <a:r>
              <a:rPr lang="ru-RU">
                <a:latin typeface="Akrobat ExtraBold" pitchFamily="50" charset="-52"/>
                <a:cs typeface="Arial" panose="020B0604020202020204" pitchFamily="34" charset="0"/>
              </a:rPr>
              <a:t>знімач з виносним насосом 3СГР30-400 (</a:t>
            </a:r>
            <a:r>
              <a:rPr lang="ru-RU" sz="2400">
                <a:solidFill>
                  <a:srgbClr val="0070C0"/>
                </a:solidFill>
                <a:latin typeface="Akrobat ExtraBold" pitchFamily="50" charset="-52"/>
                <a:cs typeface="Arial" panose="020B0604020202020204" pitchFamily="34" charset="0"/>
              </a:rPr>
              <a:t>1 од</a:t>
            </a:r>
            <a:r>
              <a:rPr lang="ru-RU">
                <a:latin typeface="Akrobat ExtraBold" pitchFamily="50" charset="-52"/>
                <a:cs typeface="Arial" panose="020B0604020202020204" pitchFamily="34" charset="0"/>
              </a:rPr>
              <a:t>.)</a:t>
            </a:r>
          </a:p>
          <a:p>
            <a:pPr marL="0" indent="0">
              <a:buNone/>
            </a:pPr>
            <a:endParaRPr lang="uk-UA" b="1" dirty="0">
              <a:solidFill>
                <a:srgbClr val="C00000"/>
              </a:solidFill>
              <a:latin typeface="Akrobat ExtraBold" pitchFamily="50" charset="-52"/>
              <a:cs typeface="Arial" panose="020B0604020202020204" pitchFamily="34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609600" y="5289828"/>
            <a:ext cx="6096000" cy="15081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3200" b="1" smtClean="0">
                <a:solidFill>
                  <a:srgbClr val="0070C0"/>
                </a:solidFill>
                <a:latin typeface="Akrobat ExtraBold" pitchFamily="50" charset="-52"/>
                <a:cs typeface="Arial" panose="020B0604020202020204" pitchFamily="34" charset="0"/>
              </a:rPr>
              <a:t>3,82</a:t>
            </a:r>
            <a:r>
              <a:rPr lang="en-US" sz="3200" b="1" smtClean="0">
                <a:solidFill>
                  <a:srgbClr val="0070C0"/>
                </a:solidFill>
                <a:latin typeface="Akrobat ExtraBold" pitchFamily="50" charset="-52"/>
                <a:cs typeface="Arial" panose="020B0604020202020204" pitchFamily="34" charset="0"/>
              </a:rPr>
              <a:t> </a:t>
            </a:r>
            <a:r>
              <a:rPr lang="uk-UA" sz="3200" b="1" smtClean="0">
                <a:solidFill>
                  <a:srgbClr val="0070C0"/>
                </a:solidFill>
                <a:latin typeface="Akrobat ExtraBold" pitchFamily="50" charset="-52"/>
                <a:cs typeface="Arial" panose="020B0604020202020204" pitchFamily="34" charset="0"/>
              </a:rPr>
              <a:t>млн грн </a:t>
            </a:r>
            <a:r>
              <a:rPr lang="uk-UA" b="1" smtClean="0">
                <a:latin typeface="Akrobat ExtraBold" pitchFamily="50" charset="-52"/>
                <a:cs typeface="Arial" panose="020B0604020202020204" pitchFamily="34" charset="0"/>
              </a:rPr>
              <a:t>-</a:t>
            </a:r>
            <a:r>
              <a:rPr lang="uk-UA" b="1" smtClean="0">
                <a:solidFill>
                  <a:srgbClr val="C00000"/>
                </a:solidFill>
                <a:latin typeface="Akrobat ExtraBold" pitchFamily="50" charset="-52"/>
                <a:cs typeface="Arial" panose="020B0604020202020204" pitchFamily="34" charset="0"/>
              </a:rPr>
              <a:t> </a:t>
            </a:r>
            <a:r>
              <a:rPr lang="ru-RU" smtClean="0">
                <a:latin typeface="Akrobat ExtraBold" pitchFamily="50" charset="-52"/>
                <a:cs typeface="Arial" panose="020B0604020202020204" pitchFamily="34" charset="0"/>
              </a:rPr>
              <a:t>обладнання </a:t>
            </a:r>
            <a:r>
              <a:rPr lang="ru-RU">
                <a:latin typeface="Akrobat ExtraBold" pitchFamily="50" charset="-52"/>
                <a:cs typeface="Arial" panose="020B0604020202020204" pitchFamily="34" charset="0"/>
              </a:rPr>
              <a:t>для механічної очистки стоків на базі механічних решіток МR-34-50  на   КНС </a:t>
            </a:r>
            <a:r>
              <a:rPr lang="ru-RU" smtClean="0">
                <a:latin typeface="Akrobat ExtraBold" pitchFamily="50" charset="-52"/>
                <a:cs typeface="Arial" panose="020B0604020202020204" pitchFamily="34" charset="0"/>
              </a:rPr>
              <a:t>«Ново-Подільська» </a:t>
            </a:r>
            <a:endParaRPr lang="ru-RU">
              <a:latin typeface="Akrobat ExtraBold" pitchFamily="50" charset="-52"/>
              <a:cs typeface="Arial" panose="020B0604020202020204" pitchFamily="34" charset="0"/>
            </a:endParaRPr>
          </a:p>
          <a:p>
            <a:r>
              <a:rPr lang="ru-RU">
                <a:latin typeface="Akrobat ExtraBold" pitchFamily="50" charset="-52"/>
                <a:cs typeface="Arial" panose="020B0604020202020204" pitchFamily="34" charset="0"/>
              </a:rPr>
              <a:t>(</a:t>
            </a:r>
            <a:r>
              <a:rPr lang="ru-RU" sz="2400">
                <a:solidFill>
                  <a:srgbClr val="0070C0"/>
                </a:solidFill>
                <a:latin typeface="Akrobat ExtraBold" pitchFamily="50" charset="-52"/>
                <a:cs typeface="Arial" panose="020B0604020202020204" pitchFamily="34" charset="0"/>
              </a:rPr>
              <a:t>3 компл</a:t>
            </a:r>
            <a:r>
              <a:rPr lang="ru-RU">
                <a:latin typeface="Akrobat ExtraBold" pitchFamily="50" charset="-52"/>
                <a:cs typeface="Arial" panose="020B0604020202020204" pitchFamily="34" charset="0"/>
              </a:rPr>
              <a:t>.)</a:t>
            </a:r>
          </a:p>
          <a:p>
            <a:pPr marL="0" indent="0">
              <a:buNone/>
            </a:pPr>
            <a:endParaRPr lang="uk-UA" b="1" dirty="0">
              <a:solidFill>
                <a:srgbClr val="C00000"/>
              </a:solidFill>
              <a:latin typeface="Akrobat ExtraBold" pitchFamily="50" charset="-52"/>
              <a:cs typeface="Arial" panose="020B0604020202020204" pitchFamily="34" charset="0"/>
            </a:endParaRPr>
          </a:p>
        </p:txBody>
      </p:sp>
      <p:pic>
        <p:nvPicPr>
          <p:cNvPr id="16" name="Рисунок 15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933671" y="1447800"/>
            <a:ext cx="1637253" cy="1257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1401" y="3421364"/>
            <a:ext cx="767812" cy="693436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-660000">
            <a:off x="6473179" y="2727477"/>
            <a:ext cx="1397638" cy="893221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rot="1260000">
            <a:off x="7909632" y="2885544"/>
            <a:ext cx="713488" cy="881887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669543" y="4114800"/>
            <a:ext cx="1995055" cy="922721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742721" y="5257800"/>
            <a:ext cx="1921877" cy="10312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82142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500"/>
                            </p:stCondLst>
                            <p:childTnLst>
                              <p:par>
                                <p:cTn id="3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000"/>
                            </p:stCondLst>
                            <p:childTnLst>
                              <p:par>
                                <p:cTn id="3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3500"/>
                            </p:stCondLst>
                            <p:childTnLst>
                              <p:par>
                                <p:cTn id="4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4000"/>
                            </p:stCondLst>
                            <p:childTnLst>
                              <p:par>
                                <p:cTn id="49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4500"/>
                            </p:stCondLst>
                            <p:childTnLst>
                              <p:par>
                                <p:cTn id="5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5000"/>
                            </p:stCondLst>
                            <p:childTnLst>
                              <p:par>
                                <p:cTn id="60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5500"/>
                            </p:stCondLst>
                            <p:childTnLst>
                              <p:par>
                                <p:cTn id="6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6000"/>
                            </p:stCondLst>
                            <p:childTnLst>
                              <p:par>
                                <p:cTn id="71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" grpId="0" animBg="1"/>
      <p:bldP spid="61" grpId="0" animBg="1"/>
      <p:bldP spid="62" grpId="0" animBg="1"/>
      <p:bldP spid="2" grpId="0"/>
      <p:bldP spid="10" grpId="0"/>
      <p:bldP spid="11" grpId="0"/>
      <p:bldP spid="1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Капля 54"/>
          <p:cNvSpPr/>
          <p:nvPr/>
        </p:nvSpPr>
        <p:spPr>
          <a:xfrm rot="18900000">
            <a:off x="2311675" y="-1282705"/>
            <a:ext cx="4838151" cy="4838151"/>
          </a:xfrm>
          <a:prstGeom prst="teardrop">
            <a:avLst>
              <a:gd name="adj" fmla="val 124423"/>
            </a:avLst>
          </a:prstGeom>
          <a:solidFill>
            <a:srgbClr val="F9F9F9"/>
          </a:solidFill>
          <a:ln>
            <a:noFill/>
          </a:ln>
          <a:effectLst>
            <a:outerShdw blurRad="609600" dist="508000" dir="5400000" sx="1000" sy="1000" algn="ctr" rotWithShape="0">
              <a:schemeClr val="tx1">
                <a:lumMod val="95000"/>
                <a:lumOff val="5000"/>
                <a:alpha val="78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dirty="0">
              <a:latin typeface="Akrobat ExtraBold" pitchFamily="50" charset="-52"/>
            </a:endParaRPr>
          </a:p>
        </p:txBody>
      </p:sp>
      <p:sp>
        <p:nvSpPr>
          <p:cNvPr id="61" name="Капля 60"/>
          <p:cNvSpPr/>
          <p:nvPr/>
        </p:nvSpPr>
        <p:spPr>
          <a:xfrm rot="18900000">
            <a:off x="5732764" y="3579431"/>
            <a:ext cx="4838151" cy="4838151"/>
          </a:xfrm>
          <a:prstGeom prst="teardrop">
            <a:avLst>
              <a:gd name="adj" fmla="val 124423"/>
            </a:avLst>
          </a:prstGeom>
          <a:solidFill>
            <a:srgbClr val="F9F9F9"/>
          </a:solidFill>
          <a:ln>
            <a:noFill/>
          </a:ln>
          <a:effectLst>
            <a:outerShdw blurRad="609600" dist="508000" dir="5400000" sx="1000" sy="1000" algn="ctr" rotWithShape="0">
              <a:schemeClr val="tx1">
                <a:lumMod val="95000"/>
                <a:lumOff val="5000"/>
                <a:alpha val="78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dirty="0">
              <a:latin typeface="Akrobat ExtraBold" pitchFamily="50" charset="-52"/>
            </a:endParaRPr>
          </a:p>
        </p:txBody>
      </p:sp>
      <p:sp>
        <p:nvSpPr>
          <p:cNvPr id="62" name="Капля 61"/>
          <p:cNvSpPr/>
          <p:nvPr/>
        </p:nvSpPr>
        <p:spPr>
          <a:xfrm rot="18900000">
            <a:off x="-1162269" y="3579431"/>
            <a:ext cx="4838151" cy="4838151"/>
          </a:xfrm>
          <a:prstGeom prst="teardrop">
            <a:avLst>
              <a:gd name="adj" fmla="val 124423"/>
            </a:avLst>
          </a:prstGeom>
          <a:solidFill>
            <a:srgbClr val="F9F9F9"/>
          </a:solidFill>
          <a:ln>
            <a:noFill/>
          </a:ln>
          <a:effectLst>
            <a:outerShdw blurRad="609600" dist="508000" dir="5400000" sx="1000" sy="1000" algn="ctr" rotWithShape="0">
              <a:schemeClr val="tx1">
                <a:lumMod val="95000"/>
                <a:lumOff val="5000"/>
                <a:alpha val="78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dirty="0">
              <a:latin typeface="Akrobat ExtraBold" pitchFamily="50" charset="-52"/>
            </a:endParaRPr>
          </a:p>
        </p:txBody>
      </p:sp>
      <p:sp>
        <p:nvSpPr>
          <p:cNvPr id="79" name="Прямоугольник 78"/>
          <p:cNvSpPr/>
          <p:nvPr/>
        </p:nvSpPr>
        <p:spPr>
          <a:xfrm>
            <a:off x="-1" y="0"/>
            <a:ext cx="9144001" cy="908720"/>
          </a:xfrm>
          <a:prstGeom prst="rect">
            <a:avLst/>
          </a:prstGeom>
          <a:gradFill flip="none" rotWithShape="1">
            <a:gsLst>
              <a:gs pos="100000">
                <a:srgbClr val="3897C2"/>
              </a:gs>
              <a:gs pos="38000">
                <a:srgbClr val="003087"/>
              </a:gs>
            </a:gsLst>
            <a:path path="circle">
              <a:fillToRect t="100000" r="100000"/>
            </a:path>
            <a:tileRect l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dirty="0">
              <a:latin typeface="Akrobat ExtraBold" pitchFamily="50" charset="-52"/>
            </a:endParaRPr>
          </a:p>
        </p:txBody>
      </p:sp>
      <p:pic>
        <p:nvPicPr>
          <p:cNvPr id="80" name="Рисунок 79"/>
          <p:cNvPicPr>
            <a:picLocks noChangeAspect="1"/>
          </p:cNvPicPr>
          <p:nvPr/>
        </p:nvPicPr>
        <p:blipFill>
          <a:blip r:embed="rId3" cstate="print">
            <a:duotone>
              <a:prstClr val="black"/>
              <a:srgbClr val="DDDDDD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1500"/>
                    </a14:imgEffect>
                    <a14:imgEffect>
                      <a14:saturation sat="0"/>
                    </a14:imgEffect>
                    <a14:imgEffect>
                      <a14:brightnessContrast bright="100000" contras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890" y="266702"/>
            <a:ext cx="369380" cy="364250"/>
          </a:xfrm>
          <a:prstGeom prst="rect">
            <a:avLst/>
          </a:prstGeom>
          <a:noFill/>
        </p:spPr>
      </p:pic>
      <p:sp>
        <p:nvSpPr>
          <p:cNvPr id="81" name="TextBox 80"/>
          <p:cNvSpPr txBox="1"/>
          <p:nvPr/>
        </p:nvSpPr>
        <p:spPr>
          <a:xfrm>
            <a:off x="718394" y="243643"/>
            <a:ext cx="6181444" cy="41036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lang="uk-UA" sz="1600" dirty="0" err="1" smtClean="0">
                <a:solidFill>
                  <a:schemeClr val="bg1"/>
                </a:solidFill>
                <a:latin typeface="Akrobat ExtraBold" pitchFamily="50" charset="-52"/>
                <a:cs typeface="Gotham Pro Black" panose="02000903040000020004" pitchFamily="50" charset="0"/>
              </a:rPr>
              <a:t>ПрАТ</a:t>
            </a:r>
            <a:r>
              <a:rPr lang="uk-UA" sz="1600" dirty="0" smtClean="0">
                <a:solidFill>
                  <a:schemeClr val="bg1"/>
                </a:solidFill>
                <a:latin typeface="Akrobat ExtraBold" pitchFamily="50" charset="-52"/>
                <a:cs typeface="Gotham Pro Black" panose="02000903040000020004" pitchFamily="50" charset="0"/>
              </a:rPr>
              <a:t> “АК </a:t>
            </a:r>
            <a:r>
              <a:rPr lang="uk-UA" sz="1600" dirty="0" err="1" smtClean="0">
                <a:solidFill>
                  <a:schemeClr val="bg1"/>
                </a:solidFill>
                <a:latin typeface="Akrobat ExtraBold" pitchFamily="50" charset="-52"/>
                <a:cs typeface="Gotham Pro Black" panose="02000903040000020004" pitchFamily="50" charset="0"/>
              </a:rPr>
              <a:t>“Київводоканал”</a:t>
            </a:r>
            <a:endParaRPr lang="uk-UA" sz="1600" dirty="0" smtClean="0">
              <a:solidFill>
                <a:schemeClr val="bg1"/>
              </a:solidFill>
              <a:latin typeface="Akrobat ExtraBold" pitchFamily="50" charset="-52"/>
              <a:cs typeface="Gotham Pro Black" panose="02000903040000020004" pitchFamily="50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2514600" y="1447800"/>
            <a:ext cx="6096000" cy="15081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3200" b="1" smtClean="0">
                <a:solidFill>
                  <a:srgbClr val="0070C0"/>
                </a:solidFill>
                <a:latin typeface="Akrobat ExtraBold" pitchFamily="50" charset="-52"/>
                <a:cs typeface="Arial" panose="020B0604020202020204" pitchFamily="34" charset="0"/>
              </a:rPr>
              <a:t>1,33 млн грн </a:t>
            </a:r>
            <a:r>
              <a:rPr lang="uk-UA" b="1" smtClean="0">
                <a:latin typeface="Akrobat ExtraBold" pitchFamily="50" charset="-52"/>
                <a:cs typeface="Arial" panose="020B0604020202020204" pitchFamily="34" charset="0"/>
              </a:rPr>
              <a:t>-</a:t>
            </a:r>
            <a:r>
              <a:rPr lang="uk-UA" b="1" smtClean="0">
                <a:solidFill>
                  <a:srgbClr val="C00000"/>
                </a:solidFill>
                <a:latin typeface="Akrobat ExtraBold" pitchFamily="50" charset="-52"/>
                <a:cs typeface="Arial" panose="020B0604020202020204" pitchFamily="34" charset="0"/>
              </a:rPr>
              <a:t> </a:t>
            </a:r>
            <a:r>
              <a:rPr lang="ru-RU" smtClean="0">
                <a:latin typeface="Akrobat ExtraBold" pitchFamily="50" charset="-52"/>
                <a:cs typeface="Arial" panose="020B0604020202020204" pitchFamily="34" charset="0"/>
              </a:rPr>
              <a:t>обладнання </a:t>
            </a:r>
            <a:r>
              <a:rPr lang="ru-RU">
                <a:latin typeface="Akrobat ExtraBold" pitchFamily="50" charset="-52"/>
                <a:cs typeface="Arial" panose="020B0604020202020204" pitchFamily="34" charset="0"/>
              </a:rPr>
              <a:t>для механічної очистки стоків на базі механічних решіток МR-1500-1200-50 на КНС </a:t>
            </a:r>
            <a:r>
              <a:rPr lang="ru-RU" smtClean="0">
                <a:latin typeface="Akrobat ExtraBold" pitchFamily="50" charset="-52"/>
                <a:cs typeface="Arial" panose="020B0604020202020204" pitchFamily="34" charset="0"/>
              </a:rPr>
              <a:t>«Русанівка»</a:t>
            </a:r>
            <a:endParaRPr lang="ru-RU" b="1">
              <a:latin typeface="Akrobat ExtraBold" pitchFamily="50" charset="-52"/>
              <a:cs typeface="Arial" panose="020B0604020202020204" pitchFamily="34" charset="0"/>
            </a:endParaRPr>
          </a:p>
          <a:p>
            <a:r>
              <a:rPr lang="ru-RU" b="1">
                <a:latin typeface="Akrobat ExtraBold" pitchFamily="50" charset="-52"/>
                <a:cs typeface="Arial" panose="020B0604020202020204" pitchFamily="34" charset="0"/>
              </a:rPr>
              <a:t>(</a:t>
            </a:r>
            <a:r>
              <a:rPr lang="ru-RU" sz="2400" b="1">
                <a:solidFill>
                  <a:srgbClr val="0070C0"/>
                </a:solidFill>
                <a:latin typeface="Akrobat ExtraBold" pitchFamily="50" charset="-52"/>
                <a:cs typeface="Arial" panose="020B0604020202020204" pitchFamily="34" charset="0"/>
              </a:rPr>
              <a:t>2 компл</a:t>
            </a:r>
            <a:r>
              <a:rPr lang="ru-RU" b="1">
                <a:latin typeface="Akrobat ExtraBold" pitchFamily="50" charset="-52"/>
                <a:cs typeface="Arial" panose="020B0604020202020204" pitchFamily="34" charset="0"/>
              </a:rPr>
              <a:t>.) </a:t>
            </a:r>
          </a:p>
          <a:p>
            <a:pPr marL="0" indent="0">
              <a:buNone/>
            </a:pPr>
            <a:endParaRPr lang="uk-UA" b="1" dirty="0">
              <a:solidFill>
                <a:srgbClr val="C00000"/>
              </a:solidFill>
              <a:latin typeface="Akrobat ExtraBold" pitchFamily="50" charset="-52"/>
              <a:cs typeface="Arial" panose="020B0604020202020204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2514600" y="2819400"/>
            <a:ext cx="60960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3200" smtClean="0">
                <a:solidFill>
                  <a:srgbClr val="0070C0"/>
                </a:solidFill>
                <a:latin typeface="Akrobat ExtraBold" pitchFamily="50" charset="-52"/>
                <a:cs typeface="Arial" panose="020B0604020202020204" pitchFamily="34" charset="0"/>
              </a:rPr>
              <a:t>1,88</a:t>
            </a:r>
            <a:r>
              <a:rPr lang="en-US" sz="3200" smtClean="0">
                <a:solidFill>
                  <a:srgbClr val="0070C0"/>
                </a:solidFill>
                <a:latin typeface="Akrobat ExtraBold" pitchFamily="50" charset="-52"/>
                <a:cs typeface="Arial" panose="020B0604020202020204" pitchFamily="34" charset="0"/>
              </a:rPr>
              <a:t> </a:t>
            </a:r>
            <a:r>
              <a:rPr lang="uk-UA" sz="3200" smtClean="0">
                <a:solidFill>
                  <a:srgbClr val="0070C0"/>
                </a:solidFill>
                <a:latin typeface="Akrobat ExtraBold" pitchFamily="50" charset="-52"/>
                <a:cs typeface="Arial" panose="020B0604020202020204" pitchFamily="34" charset="0"/>
              </a:rPr>
              <a:t>млн грн </a:t>
            </a:r>
            <a:r>
              <a:rPr lang="uk-UA" smtClean="0">
                <a:latin typeface="Akrobat ExtraBold" pitchFamily="50" charset="-52"/>
                <a:cs typeface="Arial" panose="020B0604020202020204" pitchFamily="34" charset="0"/>
              </a:rPr>
              <a:t>-</a:t>
            </a:r>
            <a:r>
              <a:rPr lang="uk-UA" smtClean="0">
                <a:solidFill>
                  <a:srgbClr val="C00000"/>
                </a:solidFill>
                <a:latin typeface="Akrobat ExtraBold" pitchFamily="50" charset="-52"/>
                <a:cs typeface="Arial" panose="020B0604020202020204" pitchFamily="34" charset="0"/>
              </a:rPr>
              <a:t> </a:t>
            </a:r>
            <a:r>
              <a:rPr lang="ru-RU" smtClean="0">
                <a:latin typeface="Akrobat ExtraBold" pitchFamily="50" charset="-52"/>
                <a:cs typeface="Arial" panose="020B0604020202020204" pitchFamily="34" charset="0"/>
              </a:rPr>
              <a:t>щитові  </a:t>
            </a:r>
            <a:r>
              <a:rPr lang="ru-RU">
                <a:latin typeface="Akrobat ExtraBold" pitchFamily="50" charset="-52"/>
                <a:cs typeface="Arial" panose="020B0604020202020204" pitchFamily="34" charset="0"/>
              </a:rPr>
              <a:t>затвори в грабельному відділенні    КНС </a:t>
            </a:r>
            <a:r>
              <a:rPr lang="ru-RU" smtClean="0">
                <a:latin typeface="Akrobat ExtraBold" pitchFamily="50" charset="-52"/>
                <a:cs typeface="Arial" panose="020B0604020202020204" pitchFamily="34" charset="0"/>
              </a:rPr>
              <a:t>«Ново-Подільська» </a:t>
            </a:r>
            <a:r>
              <a:rPr lang="ru-RU">
                <a:latin typeface="Akrobat ExtraBold" pitchFamily="50" charset="-52"/>
                <a:cs typeface="Arial" panose="020B0604020202020204" pitchFamily="34" charset="0"/>
              </a:rPr>
              <a:t>УЕКМ і НС </a:t>
            </a:r>
            <a:r>
              <a:rPr lang="ru-RU" smtClean="0">
                <a:latin typeface="Akrobat ExtraBold" pitchFamily="50" charset="-52"/>
                <a:cs typeface="Arial" panose="020B0604020202020204" pitchFamily="34" charset="0"/>
              </a:rPr>
              <a:t>(</a:t>
            </a:r>
            <a:r>
              <a:rPr lang="ru-RU" sz="2400">
                <a:solidFill>
                  <a:srgbClr val="0070C0"/>
                </a:solidFill>
                <a:latin typeface="Akrobat ExtraBold" pitchFamily="50" charset="-52"/>
                <a:cs typeface="Arial" panose="020B0604020202020204" pitchFamily="34" charset="0"/>
              </a:rPr>
              <a:t>6 компл</a:t>
            </a:r>
            <a:r>
              <a:rPr lang="ru-RU">
                <a:latin typeface="Akrobat ExtraBold" pitchFamily="50" charset="-52"/>
                <a:cs typeface="Arial" panose="020B0604020202020204" pitchFamily="34" charset="0"/>
              </a:rPr>
              <a:t>.)</a:t>
            </a:r>
          </a:p>
        </p:txBody>
      </p:sp>
      <p:pic>
        <p:nvPicPr>
          <p:cNvPr id="26" name="Рисунок 2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7200" y="5334000"/>
            <a:ext cx="2105581" cy="1566038"/>
          </a:xfrm>
          <a:prstGeom prst="rect">
            <a:avLst/>
          </a:prstGeom>
        </p:spPr>
      </p:pic>
      <p:sp>
        <p:nvSpPr>
          <p:cNvPr id="11" name="Прямоугольник 10"/>
          <p:cNvSpPr/>
          <p:nvPr/>
        </p:nvSpPr>
        <p:spPr>
          <a:xfrm>
            <a:off x="2514600" y="4139625"/>
            <a:ext cx="6096000" cy="12311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smtClean="0">
                <a:solidFill>
                  <a:srgbClr val="0070C0"/>
                </a:solidFill>
                <a:latin typeface="Akrobat ExtraBold" pitchFamily="50" charset="-52"/>
                <a:cs typeface="Arial" panose="020B0604020202020204" pitchFamily="34" charset="0"/>
              </a:rPr>
              <a:t>0</a:t>
            </a:r>
            <a:r>
              <a:rPr lang="uk-UA" sz="3200" b="1" smtClean="0">
                <a:solidFill>
                  <a:srgbClr val="0070C0"/>
                </a:solidFill>
                <a:latin typeface="Akrobat ExtraBold" pitchFamily="50" charset="-52"/>
                <a:cs typeface="Arial" panose="020B0604020202020204" pitchFamily="34" charset="0"/>
              </a:rPr>
              <a:t>,47</a:t>
            </a:r>
            <a:r>
              <a:rPr lang="en-US" sz="3200" b="1" smtClean="0">
                <a:solidFill>
                  <a:srgbClr val="0070C0"/>
                </a:solidFill>
                <a:latin typeface="Akrobat ExtraBold" pitchFamily="50" charset="-52"/>
                <a:cs typeface="Arial" panose="020B0604020202020204" pitchFamily="34" charset="0"/>
              </a:rPr>
              <a:t> </a:t>
            </a:r>
            <a:r>
              <a:rPr lang="uk-UA" sz="3200" b="1" smtClean="0">
                <a:solidFill>
                  <a:srgbClr val="0070C0"/>
                </a:solidFill>
                <a:latin typeface="Akrobat ExtraBold" pitchFamily="50" charset="-52"/>
                <a:cs typeface="Arial" panose="020B0604020202020204" pitchFamily="34" charset="0"/>
              </a:rPr>
              <a:t>млн грн </a:t>
            </a:r>
            <a:r>
              <a:rPr lang="uk-UA" b="1" smtClean="0">
                <a:latin typeface="Akrobat ExtraBold" pitchFamily="50" charset="-52"/>
                <a:cs typeface="Arial" panose="020B0604020202020204" pitchFamily="34" charset="0"/>
              </a:rPr>
              <a:t>-</a:t>
            </a:r>
            <a:r>
              <a:rPr lang="uk-UA" b="1" smtClean="0">
                <a:solidFill>
                  <a:srgbClr val="C00000"/>
                </a:solidFill>
                <a:latin typeface="Akrobat ExtraBold" pitchFamily="50" charset="-52"/>
                <a:cs typeface="Arial" panose="020B0604020202020204" pitchFamily="34" charset="0"/>
              </a:rPr>
              <a:t> </a:t>
            </a:r>
            <a:r>
              <a:rPr lang="ru-RU" smtClean="0">
                <a:latin typeface="Akrobat ExtraBold" pitchFamily="50" charset="-52"/>
                <a:cs typeface="Arial" panose="020B0604020202020204" pitchFamily="34" charset="0"/>
              </a:rPr>
              <a:t>щитові   </a:t>
            </a:r>
            <a:r>
              <a:rPr lang="ru-RU">
                <a:latin typeface="Akrobat ExtraBold" pitchFamily="50" charset="-52"/>
                <a:cs typeface="Arial" panose="020B0604020202020204" pitchFamily="34" charset="0"/>
              </a:rPr>
              <a:t>затвори  в грабельному відділенні    КНС </a:t>
            </a:r>
            <a:r>
              <a:rPr lang="ru-RU" smtClean="0">
                <a:latin typeface="Akrobat ExtraBold" pitchFamily="50" charset="-52"/>
                <a:cs typeface="Arial" panose="020B0604020202020204" pitchFamily="34" charset="0"/>
              </a:rPr>
              <a:t>«Русанівка» </a:t>
            </a:r>
            <a:r>
              <a:rPr lang="ru-RU">
                <a:latin typeface="Akrobat ExtraBold" pitchFamily="50" charset="-52"/>
                <a:cs typeface="Arial" panose="020B0604020202020204" pitchFamily="34" charset="0"/>
              </a:rPr>
              <a:t>УЕКМ і НС (</a:t>
            </a:r>
            <a:r>
              <a:rPr lang="ru-RU" sz="2400">
                <a:solidFill>
                  <a:srgbClr val="0070C0"/>
                </a:solidFill>
                <a:latin typeface="Akrobat ExtraBold" pitchFamily="50" charset="-52"/>
                <a:cs typeface="Arial" panose="020B0604020202020204" pitchFamily="34" charset="0"/>
              </a:rPr>
              <a:t>2 компл</a:t>
            </a:r>
            <a:r>
              <a:rPr lang="ru-RU">
                <a:latin typeface="Akrobat ExtraBold" pitchFamily="50" charset="-52"/>
                <a:cs typeface="Arial" panose="020B0604020202020204" pitchFamily="34" charset="0"/>
              </a:rPr>
              <a:t>.)</a:t>
            </a:r>
          </a:p>
          <a:p>
            <a:pPr marL="0" indent="0">
              <a:buNone/>
            </a:pPr>
            <a:endParaRPr lang="uk-UA" b="1" dirty="0">
              <a:solidFill>
                <a:srgbClr val="C00000"/>
              </a:solidFill>
              <a:latin typeface="Akrobat ExtraBold" pitchFamily="50" charset="-52"/>
              <a:cs typeface="Arial" panose="020B0604020202020204" pitchFamily="34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2514600" y="5289828"/>
            <a:ext cx="6096000" cy="12311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3200" b="1" smtClean="0">
                <a:solidFill>
                  <a:srgbClr val="0070C0"/>
                </a:solidFill>
                <a:latin typeface="Akrobat ExtraBold" pitchFamily="50" charset="-52"/>
                <a:cs typeface="Arial" panose="020B0604020202020204" pitchFamily="34" charset="0"/>
              </a:rPr>
              <a:t>1,59</a:t>
            </a:r>
            <a:r>
              <a:rPr lang="en-US" sz="3200" b="1" smtClean="0">
                <a:solidFill>
                  <a:srgbClr val="0070C0"/>
                </a:solidFill>
                <a:latin typeface="Akrobat ExtraBold" pitchFamily="50" charset="-52"/>
                <a:cs typeface="Arial" panose="020B0604020202020204" pitchFamily="34" charset="0"/>
              </a:rPr>
              <a:t> </a:t>
            </a:r>
            <a:r>
              <a:rPr lang="uk-UA" sz="3200" b="1" smtClean="0">
                <a:solidFill>
                  <a:srgbClr val="0070C0"/>
                </a:solidFill>
                <a:latin typeface="Akrobat ExtraBold" pitchFamily="50" charset="-52"/>
                <a:cs typeface="Arial" panose="020B0604020202020204" pitchFamily="34" charset="0"/>
              </a:rPr>
              <a:t>млн грн </a:t>
            </a:r>
            <a:r>
              <a:rPr lang="uk-UA" b="1" smtClean="0">
                <a:latin typeface="Akrobat ExtraBold" pitchFamily="50" charset="-52"/>
                <a:cs typeface="Arial" panose="020B0604020202020204" pitchFamily="34" charset="0"/>
              </a:rPr>
              <a:t>-</a:t>
            </a:r>
            <a:r>
              <a:rPr lang="uk-UA" b="1" smtClean="0">
                <a:solidFill>
                  <a:srgbClr val="C00000"/>
                </a:solidFill>
                <a:latin typeface="Akrobat ExtraBold" pitchFamily="50" charset="-52"/>
                <a:cs typeface="Arial" panose="020B0604020202020204" pitchFamily="34" charset="0"/>
              </a:rPr>
              <a:t> </a:t>
            </a:r>
            <a:r>
              <a:rPr lang="ru-RU" smtClean="0">
                <a:latin typeface="Akrobat ExtraBold" pitchFamily="50" charset="-52"/>
                <a:cs typeface="Arial" panose="020B0604020202020204" pitchFamily="34" charset="0"/>
              </a:rPr>
              <a:t>дизель-електростанції  </a:t>
            </a:r>
            <a:r>
              <a:rPr lang="ru-RU">
                <a:latin typeface="Akrobat ExtraBold" pitchFamily="50" charset="-52"/>
                <a:cs typeface="Arial" panose="020B0604020202020204" pitchFamily="34" charset="0"/>
              </a:rPr>
              <a:t>ТМ </a:t>
            </a:r>
            <a:r>
              <a:rPr lang="en-US">
                <a:latin typeface="Akrobat ExtraBold" pitchFamily="50" charset="-52"/>
                <a:cs typeface="Arial" panose="020B0604020202020204" pitchFamily="34" charset="0"/>
              </a:rPr>
              <a:t>Green Power </a:t>
            </a:r>
            <a:endParaRPr lang="uk-UA" smtClean="0">
              <a:latin typeface="Akrobat ExtraBold" pitchFamily="50" charset="-52"/>
              <a:cs typeface="Arial" panose="020B0604020202020204" pitchFamily="34" charset="0"/>
            </a:endParaRPr>
          </a:p>
          <a:p>
            <a:r>
              <a:rPr lang="en-US" smtClean="0">
                <a:latin typeface="Akrobat ExtraBold" pitchFamily="50" charset="-52"/>
                <a:cs typeface="Arial" panose="020B0604020202020204" pitchFamily="34" charset="0"/>
              </a:rPr>
              <a:t>GP </a:t>
            </a:r>
            <a:r>
              <a:rPr lang="en-US">
                <a:latin typeface="Akrobat ExtraBold" pitchFamily="50" charset="-52"/>
                <a:cs typeface="Arial" panose="020B0604020202020204" pitchFamily="34" charset="0"/>
              </a:rPr>
              <a:t>66S/S-A </a:t>
            </a:r>
            <a:r>
              <a:rPr lang="ru-RU">
                <a:latin typeface="Akrobat ExtraBold" pitchFamily="50" charset="-52"/>
                <a:cs typeface="Arial" panose="020B0604020202020204" pitchFamily="34" charset="0"/>
              </a:rPr>
              <a:t>для КНС УЕКМ і НС (</a:t>
            </a:r>
            <a:r>
              <a:rPr lang="ru-RU" sz="2400" smtClean="0">
                <a:solidFill>
                  <a:srgbClr val="0070C0"/>
                </a:solidFill>
                <a:latin typeface="Akrobat ExtraBold" pitchFamily="50" charset="-52"/>
                <a:cs typeface="Arial" panose="020B0604020202020204" pitchFamily="34" charset="0"/>
              </a:rPr>
              <a:t>3 од</a:t>
            </a:r>
            <a:r>
              <a:rPr lang="ru-RU">
                <a:latin typeface="Akrobat ExtraBold" pitchFamily="50" charset="-52"/>
                <a:cs typeface="Arial" panose="020B0604020202020204" pitchFamily="34" charset="0"/>
              </a:rPr>
              <a:t>.)</a:t>
            </a:r>
          </a:p>
          <a:p>
            <a:pPr marL="0" indent="0">
              <a:buNone/>
            </a:pPr>
            <a:endParaRPr lang="uk-UA" b="1" dirty="0">
              <a:solidFill>
                <a:srgbClr val="C00000"/>
              </a:solidFill>
              <a:latin typeface="Akrobat ExtraBold" pitchFamily="50" charset="-52"/>
              <a:cs typeface="Arial" panose="020B0604020202020204" pitchFamily="34" charset="0"/>
            </a:endParaRPr>
          </a:p>
        </p:txBody>
      </p:sp>
      <p:pic>
        <p:nvPicPr>
          <p:cNvPr id="18" name="Рисунок 1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70520" y="1549673"/>
            <a:ext cx="1921877" cy="1031208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 rotWithShape="1">
          <a:blip r:embed="rId7"/>
          <a:srcRect l="6592" r="10431"/>
          <a:stretch/>
        </p:blipFill>
        <p:spPr>
          <a:xfrm>
            <a:off x="673987" y="2739553"/>
            <a:ext cx="1818410" cy="1066800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70520" y="3979054"/>
            <a:ext cx="1896223" cy="1299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88925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500"/>
                            </p:stCondLst>
                            <p:childTnLst>
                              <p:par>
                                <p:cTn id="3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000"/>
                            </p:stCondLst>
                            <p:childTnLst>
                              <p:par>
                                <p:cTn id="37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3500"/>
                            </p:stCondLst>
                            <p:childTnLst>
                              <p:par>
                                <p:cTn id="4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4000"/>
                            </p:stCondLst>
                            <p:childTnLst>
                              <p:par>
                                <p:cTn id="48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4500"/>
                            </p:stCondLst>
                            <p:childTnLst>
                              <p:par>
                                <p:cTn id="5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5000"/>
                            </p:stCondLst>
                            <p:childTnLst>
                              <p:par>
                                <p:cTn id="59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" grpId="0" animBg="1"/>
      <p:bldP spid="61" grpId="0" animBg="1"/>
      <p:bldP spid="62" grpId="0" animBg="1"/>
      <p:bldP spid="2" grpId="0"/>
      <p:bldP spid="10" grpId="0"/>
      <p:bldP spid="11" grpId="0"/>
      <p:bldP spid="14" grpId="0"/>
    </p:bldLst>
  </p:timing>
</p:sld>
</file>

<file path=ppt/theme/theme1.xml><?xml version="1.0" encoding="utf-8"?>
<a:theme xmlns:a="http://schemas.openxmlformats.org/drawingml/2006/main" name="KVK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KVK</Template>
  <TotalTime>9257</TotalTime>
  <Words>1023</Words>
  <Application>Microsoft Office PowerPoint</Application>
  <PresentationFormat>Экран (4:3)</PresentationFormat>
  <Paragraphs>177</Paragraphs>
  <Slides>19</Slides>
  <Notes>19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KVK</vt:lpstr>
      <vt:lpstr>Презентация PowerPoint</vt:lpstr>
      <vt:lpstr>92 млн грн</vt:lpstr>
      <vt:lpstr>Основні напрямки:</vt:lpstr>
      <vt:lpstr>Презентация PowerPoint</vt:lpstr>
      <vt:lpstr>Презентация PowerPoint</vt:lpstr>
      <vt:lpstr>Підвищення надійності роботи водопровідних і каналізаційних систем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Наталія Вікторівна Іваненчук</dc:creator>
  <cp:lastModifiedBy>Богдана Олександрівна Єфімова</cp:lastModifiedBy>
  <cp:revision>597</cp:revision>
  <cp:lastPrinted>2018-09-18T12:19:50Z</cp:lastPrinted>
  <dcterms:created xsi:type="dcterms:W3CDTF">1601-01-01T00:00:00Z</dcterms:created>
  <dcterms:modified xsi:type="dcterms:W3CDTF">2018-09-18T12:44:53Z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